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8"/>
  </p:notesMasterIdLst>
  <p:sldIdLst>
    <p:sldId id="256" r:id="rId2"/>
    <p:sldId id="257" r:id="rId3"/>
    <p:sldId id="276" r:id="rId4"/>
    <p:sldId id="281" r:id="rId5"/>
    <p:sldId id="259" r:id="rId6"/>
    <p:sldId id="260" r:id="rId7"/>
    <p:sldId id="282" r:id="rId8"/>
    <p:sldId id="261" r:id="rId9"/>
    <p:sldId id="262" r:id="rId10"/>
    <p:sldId id="263" r:id="rId11"/>
    <p:sldId id="277" r:id="rId12"/>
    <p:sldId id="264" r:id="rId13"/>
    <p:sldId id="278" r:id="rId14"/>
    <p:sldId id="265" r:id="rId15"/>
    <p:sldId id="279" r:id="rId16"/>
    <p:sldId id="266" r:id="rId17"/>
    <p:sldId id="270" r:id="rId18"/>
    <p:sldId id="271" r:id="rId19"/>
    <p:sldId id="272" r:id="rId20"/>
    <p:sldId id="273" r:id="rId21"/>
    <p:sldId id="280" r:id="rId22"/>
    <p:sldId id="274" r:id="rId23"/>
    <p:sldId id="275" r:id="rId24"/>
    <p:sldId id="268" r:id="rId25"/>
    <p:sldId id="267" r:id="rId26"/>
    <p:sldId id="26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77E19F-01A5-447B-A1A6-CE0FB390E3CD}" type="datetimeFigureOut">
              <a:rPr lang="en-US" smtClean="0"/>
              <a:pPr/>
              <a:t>10/3/2016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C68C5F-76CA-43EC-B631-2729A26E82D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C68C5F-76CA-43EC-B631-2729A26E82D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B44ED2-612E-4808-A36F-8B70C72DC3B3}" type="datetimeFigureOut">
              <a:rPr lang="en-US" smtClean="0"/>
              <a:pPr/>
              <a:t>10/3/2016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B44ED2-612E-4808-A36F-8B70C72DC3B3}" type="datetimeFigureOut">
              <a:rPr lang="en-US" smtClean="0"/>
              <a:pPr/>
              <a:t>10/3/2016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B44ED2-612E-4808-A36F-8B70C72DC3B3}" type="datetimeFigureOut">
              <a:rPr lang="en-US" smtClean="0"/>
              <a:pPr/>
              <a:t>10/3/2016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B44ED2-612E-4808-A36F-8B70C72DC3B3}" type="datetimeFigureOut">
              <a:rPr lang="en-US" smtClean="0"/>
              <a:pPr/>
              <a:t>10/3/2016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B44ED2-612E-4808-A36F-8B70C72DC3B3}" type="datetimeFigureOut">
              <a:rPr lang="en-US" smtClean="0"/>
              <a:pPr/>
              <a:t>10/3/2016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0A669-051D-444A-9586-18801BC43D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B44ED2-612E-4808-A36F-8B70C72DC3B3}" type="datetimeFigureOut">
              <a:rPr lang="en-US" smtClean="0"/>
              <a:pPr/>
              <a:t>10/3/2016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0A669-051D-444A-9586-18801BC43D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848600" cy="838200"/>
          </a:xfrm>
        </p:spPr>
        <p:style>
          <a:lnRef idx="1">
            <a:schemeClr val="accent6"/>
          </a:lnRef>
          <a:fillRef idx="2">
            <a:schemeClr val="accent6"/>
          </a:fillRef>
          <a:effectRef idx="1">
            <a:schemeClr val="accent6"/>
          </a:effectRef>
          <a:fontRef idx="minor">
            <a:schemeClr val="dk1"/>
          </a:fontRef>
        </p:style>
        <p:txBody>
          <a:bodyPr>
            <a:normAutofit/>
          </a:bodyPr>
          <a:lstStyle/>
          <a:p>
            <a:pPr algn="ctr"/>
            <a:r>
              <a:rPr lang="en-US" sz="3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BUSINESS COMMUNICATION-I </a:t>
            </a:r>
            <a:endParaRPr lang="en-U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
        <p:nvSpPr>
          <p:cNvPr id="3" name="Subtitle 2"/>
          <p:cNvSpPr>
            <a:spLocks noGrp="1"/>
          </p:cNvSpPr>
          <p:nvPr>
            <p:ph type="subTitle" idx="1"/>
          </p:nvPr>
        </p:nvSpPr>
        <p:spPr>
          <a:xfrm>
            <a:off x="685800" y="2057400"/>
            <a:ext cx="7924800" cy="838200"/>
          </a:xfrm>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800" b="1" spc="50" dirty="0" smtClean="0">
                <a:ln w="11430"/>
                <a:solidFill>
                  <a:schemeClr val="tx1"/>
                </a:solidFill>
                <a:effectLst>
                  <a:outerShdw blurRad="76200" dist="50800" dir="5400000" algn="tl" rotWithShape="0">
                    <a:srgbClr val="000000">
                      <a:alpha val="65000"/>
                    </a:srgbClr>
                  </a:outerShdw>
                </a:effectLst>
                <a:latin typeface="Times New Roman" pitchFamily="18" charset="0"/>
                <a:cs typeface="Times New Roman" pitchFamily="18" charset="0"/>
              </a:rPr>
              <a:t>LECTURE No. 1</a:t>
            </a:r>
          </a:p>
          <a:p>
            <a:pPr algn="l"/>
            <a:endParaRPr lang="en-US"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Subtitle 2"/>
          <p:cNvSpPr txBox="1">
            <a:spLocks/>
          </p:cNvSpPr>
          <p:nvPr/>
        </p:nvSpPr>
        <p:spPr>
          <a:xfrm>
            <a:off x="762000" y="3581400"/>
            <a:ext cx="7924800" cy="2133600"/>
          </a:xfrm>
          <a:prstGeom prst="rect">
            <a:avLst/>
          </a:prstGeom>
        </p:spPr>
        <p:txBody>
          <a:bodyPr vert="horz" lIns="91440" tIns="45720" rIns="91440" bIns="45720"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Times New Roman" pitchFamily="18" charset="0"/>
              </a:rPr>
              <a:t>INTRODUCTION, IMPORTANCE &amp; </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1" i="0" u="none" strike="noStrike" kern="1200"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Times New Roman" pitchFamily="18" charset="0"/>
                <a:ea typeface="+mn-ea"/>
                <a:cs typeface="Times New Roman" pitchFamily="18" charset="0"/>
              </a:rPr>
              <a:t>PROCESS OF COMMUNIACATION</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1" i="0" u="none" strike="noStrike" kern="1200"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7800"/>
            <a:ext cx="8458200" cy="1981200"/>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4000" b="1" dirty="0" smtClean="0">
                <a:solidFill>
                  <a:srgbClr val="FF0000"/>
                </a:solidFill>
                <a:latin typeface="Times New Roman" pitchFamily="18" charset="0"/>
                <a:cs typeface="Times New Roman" pitchFamily="18" charset="0"/>
              </a:rPr>
              <a:t>Difference between Formal and Informal Languages</a:t>
            </a:r>
            <a:endParaRPr lang="en-US"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81000" y="228601"/>
          <a:ext cx="8458200" cy="6553800"/>
        </p:xfrm>
        <a:graphic>
          <a:graphicData uri="http://schemas.openxmlformats.org/drawingml/2006/table">
            <a:tbl>
              <a:tblPr firstRow="1" bandRow="1">
                <a:tableStyleId>{5940675A-B579-460E-94D1-54222C63F5DA}</a:tableStyleId>
              </a:tblPr>
              <a:tblGrid>
                <a:gridCol w="4229100"/>
                <a:gridCol w="4229100"/>
              </a:tblGrid>
              <a:tr h="1322859">
                <a:tc>
                  <a:txBody>
                    <a:bodyPr/>
                    <a:lstStyle/>
                    <a:p>
                      <a:pPr algn="ctr"/>
                      <a:endParaRPr kumimoji="0" lang="en-US" sz="2000" b="1" u="sng" kern="1200" dirty="0" smtClean="0">
                        <a:solidFill>
                          <a:srgbClr val="002060"/>
                        </a:solidFill>
                      </a:endParaRPr>
                    </a:p>
                    <a:p>
                      <a:pPr algn="ctr"/>
                      <a:r>
                        <a:rPr kumimoji="0" lang="en-US" sz="3200" b="1" u="sng" kern="1200" dirty="0" smtClean="0">
                          <a:solidFill>
                            <a:srgbClr val="FF0000"/>
                          </a:solidFill>
                        </a:rPr>
                        <a:t>Formal Language</a:t>
                      </a:r>
                      <a:endParaRPr lang="en-US" sz="3200" b="1" dirty="0">
                        <a:solidFill>
                          <a:srgbClr val="FF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b="1" u="sng" kern="1200" dirty="0" smtClean="0">
                        <a:solidFill>
                          <a:srgbClr val="002060"/>
                        </a:solidFill>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3200" b="1" u="sng" kern="1200" dirty="0" smtClean="0">
                          <a:solidFill>
                            <a:srgbClr val="FF0000"/>
                          </a:solidFill>
                        </a:rPr>
                        <a:t>Informal Language</a:t>
                      </a:r>
                      <a:endParaRPr kumimoji="0" lang="en-US" sz="3200" b="1" kern="1200" dirty="0" smtClean="0">
                        <a:solidFill>
                          <a:srgbClr val="FF0000"/>
                        </a:solidFill>
                      </a:endParaRPr>
                    </a:p>
                    <a:p>
                      <a:pPr algn="ctr"/>
                      <a:endParaRPr lang="en-US" sz="2000" b="1" dirty="0">
                        <a:solidFill>
                          <a:srgbClr val="002060"/>
                        </a:solidFill>
                      </a:endParaRPr>
                    </a:p>
                  </a:txBody>
                  <a:tcPr/>
                </a:tc>
              </a:tr>
              <a:tr h="1029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(1) It is the language spoken in office, business and other formal places.</a:t>
                      </a:r>
                    </a:p>
                    <a:p>
                      <a:endParaRPr lang="en-US" sz="2000" b="1" dirty="0">
                        <a:solidFill>
                          <a:srgbClr val="00206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(1) It is the language spoken at home or with friends.</a:t>
                      </a:r>
                    </a:p>
                    <a:p>
                      <a:endParaRPr lang="en-US" sz="2000" b="1" dirty="0">
                        <a:solidFill>
                          <a:srgbClr val="002060"/>
                        </a:solidFill>
                        <a:latin typeface="Times New Roman" pitchFamily="18" charset="0"/>
                        <a:cs typeface="Times New Roman" pitchFamily="18" charset="0"/>
                      </a:endParaRPr>
                    </a:p>
                  </a:txBody>
                  <a:tcPr/>
                </a:tc>
              </a:tr>
              <a:tr h="734923">
                <a:tc>
                  <a:txBody>
                    <a:bodyPr/>
                    <a:lstStyle/>
                    <a:p>
                      <a:pPr marL="0" marR="0">
                        <a:lnSpc>
                          <a:spcPct val="115000"/>
                        </a:lnSpc>
                        <a:spcBef>
                          <a:spcPts val="0"/>
                        </a:spcBef>
                        <a:spcAft>
                          <a:spcPts val="0"/>
                        </a:spcAft>
                      </a:pPr>
                      <a:r>
                        <a:rPr lang="en-US" sz="2000" b="1" dirty="0">
                          <a:solidFill>
                            <a:srgbClr val="002060"/>
                          </a:solidFill>
                          <a:latin typeface="Times New Roman" pitchFamily="18" charset="0"/>
                          <a:cs typeface="Times New Roman" pitchFamily="18" charset="0"/>
                        </a:rPr>
                        <a:t>(2) Proper and standard words are used.</a:t>
                      </a:r>
                      <a:endParaRPr lang="en-US" sz="2000" b="1" dirty="0">
                        <a:solidFill>
                          <a:srgbClr val="002060"/>
                        </a:solidFill>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0"/>
                        </a:spcAft>
                      </a:pPr>
                      <a:r>
                        <a:rPr lang="en-US" sz="2000" b="1" dirty="0">
                          <a:solidFill>
                            <a:srgbClr val="002060"/>
                          </a:solidFill>
                          <a:latin typeface="Times New Roman" pitchFamily="18" charset="0"/>
                          <a:cs typeface="Times New Roman" pitchFamily="18" charset="0"/>
                        </a:rPr>
                        <a:t>(2) Improper words and slangs are used.</a:t>
                      </a:r>
                      <a:endParaRPr lang="en-US" sz="2000" b="1" dirty="0">
                        <a:solidFill>
                          <a:srgbClr val="002060"/>
                        </a:solidFill>
                        <a:latin typeface="Times New Roman" pitchFamily="18" charset="0"/>
                        <a:ea typeface="Calibri"/>
                        <a:cs typeface="Times New Roman" pitchFamily="18" charset="0"/>
                      </a:endParaRPr>
                    </a:p>
                  </a:txBody>
                  <a:tcPr marL="68580" marR="68580" marT="0" marB="0" anchor="ctr"/>
                </a:tc>
              </a:tr>
              <a:tr h="1406660">
                <a:tc>
                  <a:txBody>
                    <a:bodyPr/>
                    <a:lstStyle/>
                    <a:p>
                      <a:pPr marL="0" marR="0">
                        <a:lnSpc>
                          <a:spcPct val="115000"/>
                        </a:lnSpc>
                        <a:spcBef>
                          <a:spcPts val="0"/>
                        </a:spcBef>
                        <a:spcAft>
                          <a:spcPts val="0"/>
                        </a:spcAft>
                      </a:pPr>
                      <a:r>
                        <a:rPr lang="en-US" sz="2000" b="1" dirty="0">
                          <a:solidFill>
                            <a:srgbClr val="002060"/>
                          </a:solidFill>
                          <a:latin typeface="Times New Roman" pitchFamily="18" charset="0"/>
                          <a:cs typeface="Times New Roman" pitchFamily="18" charset="0"/>
                        </a:rPr>
                        <a:t>(3) It consists of specific purpose </a:t>
                      </a:r>
                      <a:r>
                        <a:rPr lang="en-US" sz="2000" b="1" dirty="0" smtClean="0">
                          <a:solidFill>
                            <a:srgbClr val="002060"/>
                          </a:solidFill>
                          <a:latin typeface="Times New Roman" pitchFamily="18" charset="0"/>
                          <a:cs typeface="Times New Roman" pitchFamily="18" charset="0"/>
                        </a:rPr>
                        <a:t>words like </a:t>
                      </a:r>
                      <a:r>
                        <a:rPr lang="en-US" sz="2000" b="1" dirty="0">
                          <a:solidFill>
                            <a:srgbClr val="002060"/>
                          </a:solidFill>
                          <a:latin typeface="Times New Roman" pitchFamily="18" charset="0"/>
                          <a:cs typeface="Times New Roman" pitchFamily="18" charset="0"/>
                        </a:rPr>
                        <a:t>manager, supervisor, owner, employer etc.</a:t>
                      </a:r>
                      <a:endParaRPr lang="en-US" sz="2000" b="1" dirty="0">
                        <a:solidFill>
                          <a:srgbClr val="002060"/>
                        </a:solidFill>
                        <a:latin typeface="Times New Roman" pitchFamily="18" charset="0"/>
                        <a:ea typeface="Calibri"/>
                        <a:cs typeface="Times New Roman"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(3) It has all purpose words like “boss” that stands for various personalities.</a:t>
                      </a:r>
                    </a:p>
                    <a:p>
                      <a:endParaRPr lang="en-US" sz="2000" b="1" dirty="0">
                        <a:solidFill>
                          <a:srgbClr val="002060"/>
                        </a:solidFill>
                        <a:latin typeface="Times New Roman" pitchFamily="18" charset="0"/>
                        <a:cs typeface="Times New Roman" pitchFamily="18" charset="0"/>
                      </a:endParaRPr>
                    </a:p>
                  </a:txBody>
                  <a:tcPr/>
                </a:tc>
              </a:tr>
              <a:tr h="102978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(4) It is used comparatively less than informal language.</a:t>
                      </a:r>
                    </a:p>
                    <a:p>
                      <a:endParaRPr lang="en-US" sz="2000" b="1" dirty="0">
                        <a:solidFill>
                          <a:srgbClr val="002060"/>
                        </a:solidFill>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(4) It is used in daily life.</a:t>
                      </a:r>
                    </a:p>
                    <a:p>
                      <a:endParaRPr lang="en-US" sz="2000" b="1" dirty="0">
                        <a:solidFill>
                          <a:srgbClr val="002060"/>
                        </a:solidFill>
                        <a:latin typeface="Times New Roman" pitchFamily="18" charset="0"/>
                        <a:cs typeface="Times New Roman" pitchFamily="18" charset="0"/>
                      </a:endParaRPr>
                    </a:p>
                  </a:txBody>
                  <a:tcPr/>
                </a:tc>
              </a:tr>
              <a:tr h="1029786">
                <a:tc>
                  <a:txBody>
                    <a:bodyPr/>
                    <a:lstStyle/>
                    <a:p>
                      <a:pPr marL="0" marR="0">
                        <a:lnSpc>
                          <a:spcPct val="115000"/>
                        </a:lnSpc>
                        <a:spcBef>
                          <a:spcPts val="0"/>
                        </a:spcBef>
                        <a:spcAft>
                          <a:spcPts val="0"/>
                        </a:spcAft>
                      </a:pPr>
                      <a:r>
                        <a:rPr lang="en-US" sz="2000" b="1" dirty="0">
                          <a:solidFill>
                            <a:srgbClr val="002060"/>
                          </a:solidFill>
                          <a:latin typeface="Times New Roman" pitchFamily="18" charset="0"/>
                          <a:cs typeface="Times New Roman" pitchFamily="18" charset="0"/>
                        </a:rPr>
                        <a:t>(5) It is used when the speaker is relaxed.</a:t>
                      </a:r>
                      <a:endParaRPr lang="en-US" sz="2000" b="1" dirty="0">
                        <a:solidFill>
                          <a:srgbClr val="002060"/>
                        </a:solidFill>
                        <a:latin typeface="Times New Roman" pitchFamily="18" charset="0"/>
                        <a:ea typeface="Calibri"/>
                        <a:cs typeface="Times New Roman" pitchFamily="18" charset="0"/>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b="1" kern="1200" dirty="0" smtClean="0">
                          <a:solidFill>
                            <a:srgbClr val="002060"/>
                          </a:solidFill>
                          <a:latin typeface="Times New Roman" pitchFamily="18" charset="0"/>
                          <a:cs typeface="Times New Roman" pitchFamily="18" charset="0"/>
                        </a:rPr>
                        <a:t>(5) It is used when speaker is in a hurry.</a:t>
                      </a:r>
                    </a:p>
                    <a:p>
                      <a:endParaRPr lang="en-US" sz="2000" b="1" dirty="0">
                        <a:solidFill>
                          <a:srgbClr val="002060"/>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style>
          <a:lnRef idx="2">
            <a:schemeClr val="accent2"/>
          </a:lnRef>
          <a:fillRef idx="1">
            <a:schemeClr val="lt1"/>
          </a:fillRef>
          <a:effectRef idx="0">
            <a:schemeClr val="accent2"/>
          </a:effectRef>
          <a:fontRef idx="minor">
            <a:schemeClr val="dk1"/>
          </a:fontRef>
        </p:style>
        <p:txBody>
          <a:bodyPr>
            <a:noAutofit/>
          </a:bodyPr>
          <a:lstStyle/>
          <a:p>
            <a:pPr algn="ctr"/>
            <a:r>
              <a:rPr lang="en-US" sz="4000" b="1" dirty="0" smtClean="0">
                <a:solidFill>
                  <a:srgbClr val="FF0000"/>
                </a:solidFill>
                <a:latin typeface="Times New Roman" pitchFamily="18" charset="0"/>
                <a:cs typeface="Times New Roman" pitchFamily="18" charset="0"/>
              </a:rPr>
              <a:t>What is a Document Purpose  ?</a:t>
            </a:r>
            <a:endParaRPr lang="en-US" sz="400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33400"/>
            <a:ext cx="8229600" cy="5592763"/>
          </a:xfrm>
        </p:spPr>
        <p:txBody>
          <a:bodyPr>
            <a:normAutofit/>
          </a:bodyPr>
          <a:lstStyle/>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Documents should be created for explicit purposes or goals that both the writer and the reader would readily agree on. Although there are many explicit purposes for creating a scientific or technical document, there are four general categories: </a:t>
            </a:r>
            <a:endParaRPr lang="en-US" sz="2400"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lvl="0"/>
            <a:r>
              <a:rPr lang="en-US" sz="2800" dirty="0" smtClean="0">
                <a:solidFill>
                  <a:srgbClr val="FF0000"/>
                </a:solidFill>
                <a:latin typeface="Times New Roman" pitchFamily="18" charset="0"/>
                <a:cs typeface="Times New Roman" pitchFamily="18" charset="0"/>
              </a:rPr>
              <a:t>To provide information </a:t>
            </a:r>
          </a:p>
          <a:p>
            <a:pPr lvl="0"/>
            <a:r>
              <a:rPr lang="en-US" sz="2800" dirty="0" smtClean="0">
                <a:solidFill>
                  <a:srgbClr val="FF0000"/>
                </a:solidFill>
                <a:latin typeface="Times New Roman" pitchFamily="18" charset="0"/>
                <a:cs typeface="Times New Roman" pitchFamily="18" charset="0"/>
              </a:rPr>
              <a:t>To give instructions </a:t>
            </a:r>
          </a:p>
          <a:p>
            <a:pPr lvl="0"/>
            <a:r>
              <a:rPr lang="en-US" sz="2800" dirty="0" smtClean="0">
                <a:solidFill>
                  <a:srgbClr val="FF0000"/>
                </a:solidFill>
                <a:latin typeface="Times New Roman" pitchFamily="18" charset="0"/>
                <a:cs typeface="Times New Roman" pitchFamily="18" charset="0"/>
              </a:rPr>
              <a:t>To persuade the reader </a:t>
            </a:r>
          </a:p>
          <a:p>
            <a:pPr lvl="0"/>
            <a:r>
              <a:rPr lang="en-US" sz="2800" dirty="0" smtClean="0">
                <a:solidFill>
                  <a:srgbClr val="FF0000"/>
                </a:solidFill>
                <a:latin typeface="Times New Roman" pitchFamily="18" charset="0"/>
                <a:cs typeface="Times New Roman" pitchFamily="18" charset="0"/>
              </a:rPr>
              <a:t>To enact (approve) or prohibit something</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133600"/>
            <a:ext cx="8229600" cy="1524000"/>
          </a:xfrm>
          <a:solidFill>
            <a:schemeClr val="bg2">
              <a:lumMod val="75000"/>
            </a:schemeClr>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US" sz="3600" b="1" dirty="0" smtClean="0">
                <a:solidFill>
                  <a:srgbClr val="0070C0"/>
                </a:solidFill>
                <a:latin typeface="Times New Roman" pitchFamily="18" charset="0"/>
                <a:cs typeface="Times New Roman" pitchFamily="18" charset="0"/>
              </a:rPr>
              <a:t>PROCESS OF COMMUNICATION</a:t>
            </a:r>
            <a:endParaRPr lang="en-US" sz="3600" dirty="0">
              <a:solidFill>
                <a:srgbClr val="0070C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85800"/>
            <a:ext cx="8229600" cy="5440363"/>
          </a:xfrm>
        </p:spPr>
        <p:txBody>
          <a:bodyPr>
            <a:normAutofit/>
          </a:bodyPr>
          <a:lstStyle/>
          <a:p>
            <a:endParaRPr lang="en-US" sz="2800" dirty="0" smtClean="0"/>
          </a:p>
          <a:p>
            <a:pPr algn="just">
              <a:buNone/>
            </a:pPr>
            <a:r>
              <a:rPr lang="en-US" sz="3200" dirty="0" smtClean="0">
                <a:latin typeface="Times New Roman" pitchFamily="18" charset="0"/>
                <a:cs typeface="Times New Roman" pitchFamily="18" charset="0"/>
              </a:rPr>
              <a:t>	</a:t>
            </a:r>
            <a:r>
              <a:rPr lang="en-US" sz="3600" dirty="0" smtClean="0">
                <a:solidFill>
                  <a:srgbClr val="002060"/>
                </a:solidFill>
                <a:latin typeface="Times New Roman" pitchFamily="18" charset="0"/>
                <a:cs typeface="Times New Roman" pitchFamily="18" charset="0"/>
              </a:rPr>
              <a:t>Communication simply means exchange of ideas &amp; information between two persons. </a:t>
            </a:r>
          </a:p>
          <a:p>
            <a:pPr algn="just">
              <a:buNone/>
            </a:pPr>
            <a:r>
              <a:rPr lang="en-US" sz="3600" dirty="0">
                <a:solidFill>
                  <a:srgbClr val="002060"/>
                </a:solidFill>
                <a:latin typeface="Times New Roman" pitchFamily="18" charset="0"/>
                <a:cs typeface="Times New Roman" pitchFamily="18" charset="0"/>
              </a:rPr>
              <a:t>	</a:t>
            </a:r>
            <a:r>
              <a:rPr lang="en-US" sz="3600" dirty="0" smtClean="0">
                <a:solidFill>
                  <a:srgbClr val="002060"/>
                </a:solidFill>
                <a:latin typeface="Times New Roman" pitchFamily="18" charset="0"/>
                <a:cs typeface="Times New Roman" pitchFamily="18" charset="0"/>
              </a:rPr>
              <a:t>A person sends a message to another person and gets the response from the receiver on the message. This whole phenomenon can be explained as under.</a:t>
            </a:r>
            <a:endParaRPr lang="en-US" sz="3200" dirty="0" smtClean="0">
              <a:solidFill>
                <a:srgbClr val="002060"/>
              </a:solidFill>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solidFill>
            <a:schemeClr val="bg1">
              <a:lumMod val="95000"/>
            </a:schemeClr>
          </a:solidFill>
          <a:ln>
            <a:solidFill>
              <a:srgbClr val="C00000"/>
            </a:solidFill>
          </a:ln>
        </p:spPr>
        <p:txBody>
          <a:bodyPr>
            <a:normAutofit/>
          </a:bodyPr>
          <a:lstStyle/>
          <a:p>
            <a:endParaRPr lang="en-US" sz="2800" dirty="0" smtClean="0"/>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5" name="Line 4"/>
          <p:cNvSpPr>
            <a:spLocks noChangeShapeType="1"/>
          </p:cNvSpPr>
          <p:nvPr/>
        </p:nvSpPr>
        <p:spPr bwMode="auto">
          <a:xfrm>
            <a:off x="2054225" y="2397125"/>
            <a:ext cx="0" cy="2133600"/>
          </a:xfrm>
          <a:prstGeom prst="line">
            <a:avLst/>
          </a:prstGeom>
          <a:noFill/>
          <a:ln w="76200">
            <a:solidFill>
              <a:srgbClr val="C00000"/>
            </a:solidFill>
            <a:round/>
            <a:headEnd type="triangle" w="med" len="me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6" name="Rectangle 5"/>
          <p:cNvSpPr>
            <a:spLocks noChangeArrowheads="1"/>
          </p:cNvSpPr>
          <p:nvPr/>
        </p:nvSpPr>
        <p:spPr bwMode="auto">
          <a:xfrm>
            <a:off x="911225" y="110172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7" name="Rectangle 6"/>
          <p:cNvSpPr>
            <a:spLocks noChangeArrowheads="1"/>
          </p:cNvSpPr>
          <p:nvPr/>
        </p:nvSpPr>
        <p:spPr bwMode="auto">
          <a:xfrm>
            <a:off x="1149350" y="1522413"/>
            <a:ext cx="1597025" cy="582211"/>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3200" b="1" dirty="0">
                <a:ln w="50800"/>
                <a:latin typeface="Arial" charset="0"/>
              </a:rPr>
              <a:t>Sender</a:t>
            </a:r>
          </a:p>
        </p:txBody>
      </p:sp>
      <p:sp>
        <p:nvSpPr>
          <p:cNvPr id="8" name="Rectangle 7"/>
          <p:cNvSpPr>
            <a:spLocks noChangeArrowheads="1"/>
          </p:cNvSpPr>
          <p:nvPr/>
        </p:nvSpPr>
        <p:spPr bwMode="auto">
          <a:xfrm>
            <a:off x="3502025" y="110172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9" name="Rectangle 8"/>
          <p:cNvSpPr>
            <a:spLocks noChangeArrowheads="1"/>
          </p:cNvSpPr>
          <p:nvPr/>
        </p:nvSpPr>
        <p:spPr bwMode="auto">
          <a:xfrm>
            <a:off x="6092825" y="110172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10" name="Rectangle 9"/>
          <p:cNvSpPr>
            <a:spLocks noChangeArrowheads="1"/>
          </p:cNvSpPr>
          <p:nvPr/>
        </p:nvSpPr>
        <p:spPr bwMode="auto">
          <a:xfrm>
            <a:off x="6162675" y="452437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11" name="Rectangle 10"/>
          <p:cNvSpPr>
            <a:spLocks noChangeArrowheads="1"/>
          </p:cNvSpPr>
          <p:nvPr/>
        </p:nvSpPr>
        <p:spPr bwMode="auto">
          <a:xfrm>
            <a:off x="3571875" y="452437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eaLnBrk="1" hangingPunct="1">
              <a:defRPr/>
            </a:pPr>
            <a:endParaRPr lang="en-US" sz="3200" b="1">
              <a:ln w="50800"/>
              <a:latin typeface="Times New Roman" pitchFamily="18" charset="0"/>
            </a:endParaRPr>
          </a:p>
        </p:txBody>
      </p:sp>
      <p:sp>
        <p:nvSpPr>
          <p:cNvPr id="12" name="Rectangle 11"/>
          <p:cNvSpPr>
            <a:spLocks noChangeArrowheads="1"/>
          </p:cNvSpPr>
          <p:nvPr/>
        </p:nvSpPr>
        <p:spPr bwMode="auto">
          <a:xfrm>
            <a:off x="911225" y="4524375"/>
            <a:ext cx="2070100" cy="1231900"/>
          </a:xfrm>
          <a:prstGeom prst="rect">
            <a:avLst/>
          </a:prstGeom>
          <a:solidFill>
            <a:schemeClr val="bg1">
              <a:lumMod val="95000"/>
            </a:schemeClr>
          </a:solidFill>
          <a:ln w="25400">
            <a:solidFill>
              <a:srgbClr val="C00000"/>
            </a:solidFill>
            <a:miter lim="800000"/>
            <a:headEnd/>
            <a:tailEn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13" name="Rectangle 12"/>
          <p:cNvSpPr>
            <a:spLocks noChangeArrowheads="1"/>
          </p:cNvSpPr>
          <p:nvPr/>
        </p:nvSpPr>
        <p:spPr bwMode="auto">
          <a:xfrm>
            <a:off x="3578225" y="1490663"/>
            <a:ext cx="1871663" cy="515937"/>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2800" b="1" dirty="0">
                <a:ln w="50800"/>
                <a:latin typeface="Arial" charset="0"/>
              </a:rPr>
              <a:t>Encoding</a:t>
            </a:r>
          </a:p>
        </p:txBody>
      </p:sp>
      <p:sp>
        <p:nvSpPr>
          <p:cNvPr id="14" name="Rectangle 13"/>
          <p:cNvSpPr>
            <a:spLocks noChangeArrowheads="1"/>
          </p:cNvSpPr>
          <p:nvPr/>
        </p:nvSpPr>
        <p:spPr bwMode="auto">
          <a:xfrm>
            <a:off x="6291263" y="1490663"/>
            <a:ext cx="1749425" cy="515937"/>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2800" b="1">
                <a:ln w="50800"/>
                <a:latin typeface="Arial" charset="0"/>
              </a:rPr>
              <a:t>Message</a:t>
            </a:r>
          </a:p>
        </p:txBody>
      </p:sp>
      <p:sp>
        <p:nvSpPr>
          <p:cNvPr id="15" name="Rectangle 14"/>
          <p:cNvSpPr>
            <a:spLocks noChangeArrowheads="1"/>
          </p:cNvSpPr>
          <p:nvPr/>
        </p:nvSpPr>
        <p:spPr bwMode="auto">
          <a:xfrm>
            <a:off x="6248401" y="5012655"/>
            <a:ext cx="1862138" cy="397545"/>
          </a:xfrm>
          <a:prstGeom prst="rect">
            <a:avLst/>
          </a:prstGeom>
          <a:solidFill>
            <a:schemeClr val="bg1">
              <a:lumMod val="95000"/>
            </a:schemeClr>
          </a:solidFill>
          <a:ln w="12700">
            <a:solidFill>
              <a:srgbClr val="C00000"/>
            </a:solidFill>
            <a:miter lim="800000"/>
            <a:headEnd/>
            <a:tailEnd/>
          </a:ln>
          <a:effectLst/>
        </p:spPr>
        <p:txBody>
          <a:bodyPr wrap="square"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2000" b="1" dirty="0" smtClean="0">
                <a:ln w="50800"/>
                <a:latin typeface="Arial" charset="0"/>
              </a:rPr>
              <a:t>Transmission</a:t>
            </a:r>
          </a:p>
        </p:txBody>
      </p:sp>
      <p:sp>
        <p:nvSpPr>
          <p:cNvPr id="16" name="Rectangle 15"/>
          <p:cNvSpPr>
            <a:spLocks noChangeArrowheads="1"/>
          </p:cNvSpPr>
          <p:nvPr/>
        </p:nvSpPr>
        <p:spPr bwMode="auto">
          <a:xfrm>
            <a:off x="990600" y="4876800"/>
            <a:ext cx="1828800" cy="515938"/>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2800" b="1" dirty="0">
                <a:ln w="50800"/>
                <a:latin typeface="Arial" charset="0"/>
              </a:rPr>
              <a:t>Decoding</a:t>
            </a:r>
          </a:p>
        </p:txBody>
      </p:sp>
      <p:sp>
        <p:nvSpPr>
          <p:cNvPr id="17" name="Rectangle 16"/>
          <p:cNvSpPr>
            <a:spLocks noChangeArrowheads="1"/>
          </p:cNvSpPr>
          <p:nvPr/>
        </p:nvSpPr>
        <p:spPr bwMode="auto">
          <a:xfrm>
            <a:off x="3657600" y="4800600"/>
            <a:ext cx="1905000" cy="582211"/>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3200" b="1" dirty="0">
                <a:ln w="50800"/>
                <a:latin typeface="Arial" charset="0"/>
              </a:rPr>
              <a:t>Receiver</a:t>
            </a:r>
          </a:p>
        </p:txBody>
      </p:sp>
      <p:sp>
        <p:nvSpPr>
          <p:cNvPr id="18" name="Rectangle 17"/>
          <p:cNvSpPr>
            <a:spLocks noChangeArrowheads="1"/>
          </p:cNvSpPr>
          <p:nvPr/>
        </p:nvSpPr>
        <p:spPr bwMode="auto">
          <a:xfrm>
            <a:off x="911225" y="3235325"/>
            <a:ext cx="2132013" cy="515938"/>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2800" b="1">
                <a:ln w="50800"/>
                <a:latin typeface="Arial" charset="0"/>
              </a:rPr>
              <a:t>Feedback</a:t>
            </a:r>
          </a:p>
        </p:txBody>
      </p:sp>
      <p:pic>
        <p:nvPicPr>
          <p:cNvPr id="19" name="Object 19"/>
          <p:cNvPicPr>
            <a:picLocks noChangeArrowheads="1"/>
          </p:cNvPicPr>
          <p:nvPr/>
        </p:nvPicPr>
        <p:blipFill>
          <a:blip r:embed="rId3"/>
          <a:srcRect/>
          <a:stretch>
            <a:fillRect/>
          </a:stretch>
        </p:blipFill>
        <p:spPr bwMode="auto">
          <a:xfrm>
            <a:off x="3273425" y="2438400"/>
            <a:ext cx="2743200" cy="1946275"/>
          </a:xfrm>
          <a:prstGeom prst="ellipse">
            <a:avLst/>
          </a:prstGeom>
          <a:ln w="63500" cap="rnd">
            <a:solidFill>
              <a:srgbClr val="0070C0"/>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0" name="Rectangle 19"/>
          <p:cNvSpPr>
            <a:spLocks noChangeArrowheads="1"/>
          </p:cNvSpPr>
          <p:nvPr/>
        </p:nvSpPr>
        <p:spPr bwMode="auto">
          <a:xfrm>
            <a:off x="3960813" y="3048000"/>
            <a:ext cx="1444625" cy="582211"/>
          </a:xfrm>
          <a:prstGeom prst="rect">
            <a:avLst/>
          </a:prstGeom>
          <a:solidFill>
            <a:schemeClr val="bg1">
              <a:lumMod val="95000"/>
            </a:schemeClr>
          </a:solidFill>
          <a:ln w="12700">
            <a:solidFill>
              <a:srgbClr val="C00000"/>
            </a:solidFill>
            <a:miter lim="800000"/>
            <a:headEnd/>
            <a:tailEnd/>
          </a:ln>
          <a:effectLst/>
        </p:spPr>
        <p:txBody>
          <a:bodyPr lIns="90488" tIns="44450" rIns="90488" bIns="44450">
            <a:spAutoFit/>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lgn="ctr">
              <a:spcBef>
                <a:spcPct val="50000"/>
              </a:spcBef>
              <a:defRPr/>
            </a:pPr>
            <a:r>
              <a:rPr lang="en-US" sz="3200" b="1" dirty="0">
                <a:ln w="50800"/>
                <a:latin typeface="Arial" charset="0"/>
              </a:rPr>
              <a:t>Noise</a:t>
            </a:r>
          </a:p>
        </p:txBody>
      </p:sp>
      <p:sp>
        <p:nvSpPr>
          <p:cNvPr id="21" name="Line 21"/>
          <p:cNvSpPr>
            <a:spLocks noChangeShapeType="1"/>
          </p:cNvSpPr>
          <p:nvPr/>
        </p:nvSpPr>
        <p:spPr bwMode="auto">
          <a:xfrm>
            <a:off x="7159625" y="2473325"/>
            <a:ext cx="0" cy="1905000"/>
          </a:xfrm>
          <a:prstGeom prst="line">
            <a:avLst/>
          </a:prstGeom>
          <a:noFill/>
          <a:ln w="76200">
            <a:solidFill>
              <a:srgbClr val="C00000"/>
            </a:solidFill>
            <a:round/>
            <a:headEnd/>
            <a:tailEnd type="triangle" w="med" len="me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22" name="Line 22"/>
          <p:cNvSpPr>
            <a:spLocks noChangeShapeType="1"/>
          </p:cNvSpPr>
          <p:nvPr/>
        </p:nvSpPr>
        <p:spPr bwMode="auto">
          <a:xfrm>
            <a:off x="5645150" y="1717675"/>
            <a:ext cx="377825" cy="0"/>
          </a:xfrm>
          <a:prstGeom prst="line">
            <a:avLst/>
          </a:prstGeom>
          <a:noFill/>
          <a:ln w="76200">
            <a:solidFill>
              <a:srgbClr val="C00000"/>
            </a:solidFill>
            <a:round/>
            <a:headEnd/>
            <a:tailEnd type="triangle" w="med" len="me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23" name="Line 23"/>
          <p:cNvSpPr>
            <a:spLocks noChangeShapeType="1"/>
          </p:cNvSpPr>
          <p:nvPr/>
        </p:nvSpPr>
        <p:spPr bwMode="auto">
          <a:xfrm>
            <a:off x="3054350" y="1717675"/>
            <a:ext cx="377825" cy="0"/>
          </a:xfrm>
          <a:prstGeom prst="line">
            <a:avLst/>
          </a:prstGeom>
          <a:noFill/>
          <a:ln w="76200">
            <a:solidFill>
              <a:srgbClr val="C00000"/>
            </a:solidFill>
            <a:round/>
            <a:headEnd/>
            <a:tailEnd type="triangle" w="med" len="me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24" name="Line 24"/>
          <p:cNvSpPr>
            <a:spLocks noChangeShapeType="1"/>
          </p:cNvSpPr>
          <p:nvPr/>
        </p:nvSpPr>
        <p:spPr bwMode="auto">
          <a:xfrm flipH="1">
            <a:off x="2898775" y="5140325"/>
            <a:ext cx="682625" cy="0"/>
          </a:xfrm>
          <a:prstGeom prst="line">
            <a:avLst/>
          </a:prstGeom>
          <a:noFill/>
          <a:ln w="76200">
            <a:solidFill>
              <a:srgbClr val="C00000"/>
            </a:solidFill>
            <a:round/>
            <a:headEnd/>
            <a:tailEnd type="triangle" w="med" len="me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
        <p:nvSpPr>
          <p:cNvPr id="25" name="Line 25"/>
          <p:cNvSpPr>
            <a:spLocks noChangeShapeType="1"/>
          </p:cNvSpPr>
          <p:nvPr/>
        </p:nvSpPr>
        <p:spPr bwMode="auto">
          <a:xfrm flipH="1">
            <a:off x="5562600" y="5216525"/>
            <a:ext cx="682625" cy="0"/>
          </a:xfrm>
          <a:prstGeom prst="line">
            <a:avLst/>
          </a:prstGeom>
          <a:noFill/>
          <a:ln w="76200">
            <a:solidFill>
              <a:srgbClr val="C00000"/>
            </a:solidFill>
            <a:round/>
            <a:headEnd/>
            <a:tailEnd type="triangle" w="med" len="med"/>
          </a:ln>
          <a:effectLst/>
        </p:spPr>
        <p:txBody>
          <a:bodyPr wrap="none" anchor="ctr">
            <a:scene3d>
              <a:camera prst="orthographicFront"/>
              <a:lightRig rig="balanced" dir="t">
                <a:rot lat="0" lon="0" rev="2100000"/>
              </a:lightRig>
            </a:scene3d>
            <a:sp3d extrusionH="57150" prstMaterial="metal">
              <a:bevelT w="38100" h="25400"/>
              <a:contourClr>
                <a:schemeClr val="bg2"/>
              </a:contourClr>
            </a:sp3d>
          </a:bodyPr>
          <a:ls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endParaRPr lang="en-US" b="1">
              <a:ln w="5080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92500" lnSpcReduction="10000"/>
          </a:bodyPr>
          <a:lstStyle/>
          <a:p>
            <a:endParaRPr lang="en-US" sz="2800" dirty="0" smtClean="0"/>
          </a:p>
          <a:p>
            <a:pPr>
              <a:buNone/>
            </a:pPr>
            <a:r>
              <a:rPr lang="en-US" sz="3200" b="1" dirty="0" smtClean="0">
                <a:solidFill>
                  <a:srgbClr val="C00000"/>
                </a:solidFill>
              </a:rPr>
              <a:t>	</a:t>
            </a:r>
            <a:r>
              <a:rPr lang="en-US" sz="3500" b="1" dirty="0" smtClean="0">
                <a:solidFill>
                  <a:srgbClr val="C00000"/>
                </a:solidFill>
                <a:latin typeface="Times New Roman" pitchFamily="18" charset="0"/>
                <a:cs typeface="Times New Roman" pitchFamily="18" charset="0"/>
              </a:rPr>
              <a:t>1. Sender’s (Thoughts)</a:t>
            </a:r>
            <a:endParaRPr lang="en-US" sz="2800" b="1" dirty="0" smtClean="0">
              <a:solidFill>
                <a:srgbClr val="C00000"/>
              </a:solidFill>
              <a:latin typeface="Times New Roman" pitchFamily="18" charset="0"/>
              <a:cs typeface="Times New Roman" pitchFamily="18" charset="0"/>
            </a:endParaRPr>
          </a:p>
          <a:p>
            <a:pPr>
              <a:buNone/>
            </a:pPr>
            <a:r>
              <a:rPr lang="en-US" sz="2800" dirty="0" smtClean="0">
                <a:latin typeface="Times New Roman" pitchFamily="18" charset="0"/>
                <a:cs typeface="Times New Roman" pitchFamily="18" charset="0"/>
              </a:rPr>
              <a:t>	</a:t>
            </a:r>
          </a:p>
          <a:p>
            <a:pPr algn="just">
              <a:buNone/>
            </a:pPr>
            <a:r>
              <a:rPr lang="en-US" sz="28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The very first step in the process of communication is generation of thought in the sender’s mind. These thoughts may be about a request, order, inquiry production or any other such activity.</a:t>
            </a:r>
          </a:p>
          <a:p>
            <a:pPr>
              <a:buNone/>
            </a:pPr>
            <a:endParaRPr lang="en-US" sz="2800" dirty="0" smtClean="0"/>
          </a:p>
          <a:p>
            <a:pPr>
              <a:buNone/>
            </a:pPr>
            <a:r>
              <a:rPr lang="en-US" sz="2800" dirty="0" smtClean="0"/>
              <a:t>	</a:t>
            </a: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85000" lnSpcReduction="10000"/>
          </a:bodyPr>
          <a:lstStyle/>
          <a:p>
            <a:endParaRPr lang="en-US" sz="2800" dirty="0" smtClean="0"/>
          </a:p>
          <a:p>
            <a:pPr>
              <a:buNone/>
            </a:pPr>
            <a:r>
              <a:rPr lang="en-US" sz="2800" b="1" dirty="0" smtClean="0">
                <a:solidFill>
                  <a:srgbClr val="C00000"/>
                </a:solidFill>
              </a:rPr>
              <a:t> 	</a:t>
            </a:r>
            <a:r>
              <a:rPr lang="en-US" sz="3500" b="1" dirty="0" smtClean="0">
                <a:solidFill>
                  <a:srgbClr val="C00000"/>
                </a:solidFill>
                <a:latin typeface="Times New Roman" pitchFamily="18" charset="0"/>
                <a:cs typeface="Times New Roman" pitchFamily="18" charset="0"/>
              </a:rPr>
              <a:t>2. Encoding / Message</a:t>
            </a:r>
            <a:endParaRPr lang="en-US" sz="2800" b="1" dirty="0" smtClean="0">
              <a:solidFill>
                <a:srgbClr val="C00000"/>
              </a:solidFill>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a:p>
            <a:pPr algn="just">
              <a:buNone/>
            </a:pPr>
            <a:r>
              <a:rPr lang="en-US" sz="2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thought generated in the mind of sender is ambiguous and unable to be communicated unless it is put into a receivable form. This step is known as encoding where the sender converts his thought into a message by means of a language. For example, a sender thinks about having a job. Now, he will put his thought on a paper. That is called job application. In his way, his thought becomes a message.</a:t>
            </a:r>
            <a:endParaRPr lang="en-US" sz="2800" dirty="0" smtClean="0">
              <a:latin typeface="Times New Roman" pitchFamily="18" charset="0"/>
              <a:cs typeface="Times New Roman" pitchFamily="18" charset="0"/>
            </a:endParaRPr>
          </a:p>
          <a:p>
            <a:pPr lvl="0"/>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85000" lnSpcReduction="20000"/>
          </a:bodyPr>
          <a:lstStyle/>
          <a:p>
            <a:endParaRPr lang="en-US" sz="2800" dirty="0" smtClean="0"/>
          </a:p>
          <a:p>
            <a:pPr>
              <a:buNone/>
            </a:pPr>
            <a:r>
              <a:rPr lang="en-US" b="1" dirty="0" smtClean="0">
                <a:solidFill>
                  <a:srgbClr val="C00000"/>
                </a:solidFill>
              </a:rPr>
              <a:t>	</a:t>
            </a:r>
            <a:r>
              <a:rPr lang="en-US" sz="4100" b="1" dirty="0" smtClean="0">
                <a:solidFill>
                  <a:srgbClr val="C00000"/>
                </a:solidFill>
                <a:latin typeface="Times New Roman" pitchFamily="18" charset="0"/>
                <a:cs typeface="Times New Roman" pitchFamily="18" charset="0"/>
              </a:rPr>
              <a:t>3. Transmission (Medium)</a:t>
            </a:r>
            <a:endParaRPr lang="en-US" b="1" dirty="0" smtClean="0">
              <a:solidFill>
                <a:srgbClr val="C00000"/>
              </a:solidFill>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3900" dirty="0" smtClean="0">
                <a:latin typeface="Times New Roman" pitchFamily="18" charset="0"/>
                <a:cs typeface="Times New Roman" pitchFamily="18" charset="0"/>
              </a:rPr>
              <a:t>Once a thought is converted into message, it should be transmitted to the receiver through a suitable medium. This media might be electronic media as T.V., E-mail, radio etc. or it may be print media like newspaper, magazines, letters or merely sound that is transmitted through the medium of air.</a:t>
            </a:r>
            <a:endParaRPr lang="en-US"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Image result for communication pictures"/>
          <p:cNvPicPr>
            <a:picLocks noChangeAspect="1" noChangeArrowheads="1"/>
          </p:cNvPicPr>
          <p:nvPr/>
        </p:nvPicPr>
        <p:blipFill>
          <a:blip r:embed="rId3"/>
          <a:srcRect/>
          <a:stretch>
            <a:fillRect/>
          </a:stretch>
        </p:blipFill>
        <p:spPr bwMode="auto">
          <a:xfrm>
            <a:off x="-12407" y="304800"/>
            <a:ext cx="9156407" cy="6248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295400"/>
            <a:ext cx="8458200" cy="5181600"/>
          </a:xfrm>
        </p:spPr>
        <p:txBody>
          <a:bodyPr>
            <a:normAutofit/>
          </a:bodyPr>
          <a:lstStyle/>
          <a:p>
            <a:endParaRPr lang="en-US" sz="2800" dirty="0" smtClean="0"/>
          </a:p>
          <a:p>
            <a:pPr>
              <a:buNone/>
            </a:pPr>
            <a:r>
              <a:rPr lang="en-US" sz="3600" b="1" dirty="0" smtClean="0">
                <a:solidFill>
                  <a:srgbClr val="C00000"/>
                </a:solidFill>
              </a:rPr>
              <a:t> </a:t>
            </a:r>
            <a:r>
              <a:rPr lang="en-US" sz="3600" b="1" dirty="0" smtClean="0">
                <a:solidFill>
                  <a:srgbClr val="C00000"/>
                </a:solidFill>
                <a:latin typeface="Times New Roman" pitchFamily="18" charset="0"/>
                <a:cs typeface="Times New Roman" pitchFamily="18" charset="0"/>
              </a:rPr>
              <a:t>4. Noise and Barriers</a:t>
            </a:r>
            <a:endParaRPr lang="en-US" sz="3600" dirty="0" smtClean="0">
              <a:solidFill>
                <a:srgbClr val="C0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While transmitting the information to the receiver, the sender faces lots of barriers. These noise and barriers are explained as under: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295400"/>
            <a:ext cx="8458200" cy="5181600"/>
          </a:xfrm>
        </p:spPr>
        <p:txBody>
          <a:bodyPr>
            <a:normAutofit lnSpcReduction="10000"/>
          </a:bodyPr>
          <a:lstStyle/>
          <a:p>
            <a:pPr>
              <a:buNone/>
            </a:pPr>
            <a:r>
              <a:rPr lang="en-US" sz="3600" b="1" dirty="0" smtClean="0">
                <a:solidFill>
                  <a:srgbClr val="C00000"/>
                </a:solidFill>
              </a:rPr>
              <a:t> </a:t>
            </a:r>
            <a:r>
              <a:rPr lang="en-US" sz="3600" b="1" dirty="0" smtClean="0">
                <a:solidFill>
                  <a:srgbClr val="C00000"/>
                </a:solidFill>
                <a:latin typeface="Times New Roman" pitchFamily="18" charset="0"/>
                <a:cs typeface="Times New Roman" pitchFamily="18" charset="0"/>
              </a:rPr>
              <a:t>4. Noise and Barriers</a:t>
            </a:r>
            <a:endParaRPr lang="en-US" sz="3600" dirty="0" smtClean="0">
              <a:solidFill>
                <a:srgbClr val="C0000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a:t>
            </a:r>
            <a:endParaRPr lang="en-US" sz="2400" b="1" i="1" dirty="0" smtClean="0">
              <a:latin typeface="Times New Roman" pitchFamily="18" charset="0"/>
              <a:cs typeface="Times New Roman" pitchFamily="18" charset="0"/>
            </a:endParaRPr>
          </a:p>
          <a:p>
            <a:pPr marL="550926" indent="-514350">
              <a:buNone/>
            </a:pPr>
            <a:r>
              <a:rPr lang="en-US" sz="2800" b="1" i="1" dirty="0" smtClean="0">
                <a:solidFill>
                  <a:srgbClr val="002060"/>
                </a:solidFill>
                <a:latin typeface="Times New Roman" pitchFamily="18" charset="0"/>
                <a:cs typeface="Times New Roman" pitchFamily="18" charset="0"/>
              </a:rPr>
              <a:t>On sender’s side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(Lack of concentration, typing mistake, poor language etc)</a:t>
            </a:r>
            <a:endParaRPr lang="en-US" sz="2500" i="1" dirty="0" smtClean="0">
              <a:latin typeface="Times New Roman" pitchFamily="18" charset="0"/>
              <a:cs typeface="Times New Roman" pitchFamily="18" charset="0"/>
            </a:endParaRPr>
          </a:p>
          <a:p>
            <a:pPr marL="550926" indent="-514350">
              <a:buNone/>
            </a:pPr>
            <a:endParaRPr lang="en-US" sz="2800" b="1" i="1" dirty="0" smtClean="0">
              <a:solidFill>
                <a:srgbClr val="002060"/>
              </a:solidFill>
              <a:latin typeface="Times New Roman" pitchFamily="18" charset="0"/>
              <a:cs typeface="Times New Roman" pitchFamily="18" charset="0"/>
            </a:endParaRPr>
          </a:p>
          <a:p>
            <a:pPr marL="550926" indent="-514350">
              <a:buNone/>
            </a:pPr>
            <a:r>
              <a:rPr lang="en-US" sz="2800" b="1" i="1" dirty="0" smtClean="0">
                <a:solidFill>
                  <a:srgbClr val="002060"/>
                </a:solidFill>
                <a:latin typeface="Times New Roman" pitchFamily="18" charset="0"/>
                <a:cs typeface="Times New Roman" pitchFamily="18" charset="0"/>
              </a:rPr>
              <a:t>In the medium </a:t>
            </a:r>
          </a:p>
          <a:p>
            <a:pPr marL="550926" indent="-514350">
              <a:buNone/>
            </a:pPr>
            <a:r>
              <a:rPr lang="en-US" sz="2800" b="1"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(Poor transmission on T.V. and radio </a:t>
            </a:r>
            <a:r>
              <a:rPr lang="en-US" sz="2800" dirty="0" err="1" smtClean="0">
                <a:latin typeface="Times New Roman" pitchFamily="18" charset="0"/>
                <a:cs typeface="Times New Roman" pitchFamily="18" charset="0"/>
              </a:rPr>
              <a:t>mis</a:t>
            </a:r>
            <a:r>
              <a:rPr lang="en-US" sz="2800" dirty="0" smtClean="0">
                <a:latin typeface="Times New Roman" pitchFamily="18" charset="0"/>
                <a:cs typeface="Times New Roman" pitchFamily="18" charset="0"/>
              </a:rPr>
              <a:t>-printing in newspapers etc</a:t>
            </a:r>
          </a:p>
          <a:p>
            <a:pPr marL="550926" indent="-514350">
              <a:buNone/>
            </a:pPr>
            <a:endParaRPr lang="en-US" sz="2800" i="1" dirty="0" smtClean="0">
              <a:latin typeface="Times New Roman" pitchFamily="18" charset="0"/>
              <a:cs typeface="Times New Roman" pitchFamily="18" charset="0"/>
            </a:endParaRPr>
          </a:p>
          <a:p>
            <a:pPr marL="550926" indent="-514350">
              <a:buNone/>
            </a:pPr>
            <a:r>
              <a:rPr lang="en-US" sz="2800" b="1" i="1" dirty="0" smtClean="0">
                <a:solidFill>
                  <a:srgbClr val="002060"/>
                </a:solidFill>
                <a:latin typeface="Times New Roman" pitchFamily="18" charset="0"/>
                <a:cs typeface="Times New Roman" pitchFamily="18" charset="0"/>
              </a:rPr>
              <a:t>On receiver’s side </a:t>
            </a:r>
          </a:p>
          <a:p>
            <a:pPr marL="550926" indent="-514350">
              <a:buNone/>
            </a:pPr>
            <a:r>
              <a:rPr lang="en-US" sz="2800" b="1"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(Poor reading ability, emotions, lack of concentration)</a:t>
            </a:r>
            <a:endParaRPr lang="en-US" sz="2800" i="1" dirty="0" smtClean="0">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a:xfrm>
            <a:off x="457200" y="1600200"/>
            <a:ext cx="8229600" cy="4953000"/>
          </a:xfrm>
        </p:spPr>
        <p:txBody>
          <a:bodyPr>
            <a:normAutofit fontScale="32500" lnSpcReduction="20000"/>
          </a:bodyPr>
          <a:lstStyle/>
          <a:p>
            <a:endParaRPr lang="en-US" sz="2800" dirty="0" smtClean="0"/>
          </a:p>
          <a:p>
            <a:pPr>
              <a:buNone/>
            </a:pPr>
            <a:r>
              <a:rPr lang="en-US" sz="3800" b="1" dirty="0" smtClean="0">
                <a:solidFill>
                  <a:srgbClr val="C00000"/>
                </a:solidFill>
              </a:rPr>
              <a:t>	</a:t>
            </a:r>
            <a:r>
              <a:rPr lang="en-US" sz="7600" b="1" dirty="0" smtClean="0">
                <a:solidFill>
                  <a:srgbClr val="C00000"/>
                </a:solidFill>
                <a:latin typeface="Times New Roman" pitchFamily="18" charset="0"/>
                <a:cs typeface="Times New Roman" pitchFamily="18" charset="0"/>
              </a:rPr>
              <a:t>5. Decoding by Receiver</a:t>
            </a:r>
            <a:endParaRPr lang="en-US" sz="5100" b="1" dirty="0" smtClean="0">
              <a:solidFill>
                <a:srgbClr val="C00000"/>
              </a:solidFill>
              <a:latin typeface="Times New Roman" pitchFamily="18" charset="0"/>
              <a:cs typeface="Times New Roman" pitchFamily="18" charset="0"/>
            </a:endParaRPr>
          </a:p>
          <a:p>
            <a:pPr>
              <a:buNone/>
            </a:pPr>
            <a:endParaRPr lang="en-US" dirty="0" smtClean="0">
              <a:latin typeface="Times New Roman" pitchFamily="18" charset="0"/>
              <a:cs typeface="Times New Roman" pitchFamily="18" charset="0"/>
            </a:endParaRPr>
          </a:p>
          <a:p>
            <a:pPr algn="just">
              <a:lnSpc>
                <a:spcPct val="170000"/>
              </a:lnSpc>
              <a:buNone/>
            </a:pPr>
            <a:r>
              <a:rPr lang="en-US" dirty="0" smtClean="0">
                <a:latin typeface="Times New Roman" pitchFamily="18" charset="0"/>
                <a:cs typeface="Times New Roman" pitchFamily="18" charset="0"/>
              </a:rPr>
              <a:t>	</a:t>
            </a:r>
            <a:r>
              <a:rPr lang="en-US" sz="7700" dirty="0" smtClean="0">
                <a:latin typeface="Times New Roman" pitchFamily="18" charset="0"/>
                <a:cs typeface="Times New Roman" pitchFamily="18" charset="0"/>
              </a:rPr>
              <a:t>Having received the message from the sender, the receiver attempts to understand and interpret the message. This process of converting the language of message into thoughts is known as decoding. For instance, the receiver, having received job application, reads the application and understands the message conveyed by the applicant.</a:t>
            </a:r>
          </a:p>
          <a:p>
            <a:pPr>
              <a:lnSpc>
                <a:spcPct val="170000"/>
              </a:lnSpc>
              <a:buNone/>
            </a:pPr>
            <a:endParaRPr lang="en-US" sz="4900"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latin typeface="Times New Roman" pitchFamily="18" charset="0"/>
                <a:cs typeface="Times New Roman" pitchFamily="18" charset="0"/>
              </a:rPr>
              <a:t>PROCESS OF COMMUNICATION</a:t>
            </a:r>
            <a:endParaRPr lang="en-US" sz="2800" dirty="0">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fontScale="92500" lnSpcReduction="10000"/>
          </a:bodyPr>
          <a:lstStyle/>
          <a:p>
            <a:endParaRPr lang="en-US" sz="2800" dirty="0" smtClean="0"/>
          </a:p>
          <a:p>
            <a:pPr>
              <a:buNone/>
            </a:pPr>
            <a:r>
              <a:rPr lang="en-US" b="1" dirty="0" smtClean="0">
                <a:solidFill>
                  <a:srgbClr val="C00000"/>
                </a:solidFill>
              </a:rPr>
              <a:t>	</a:t>
            </a:r>
            <a:r>
              <a:rPr lang="en-US" b="1" dirty="0" smtClean="0">
                <a:solidFill>
                  <a:srgbClr val="C00000"/>
                </a:solidFill>
                <a:latin typeface="Times New Roman" pitchFamily="18" charset="0"/>
                <a:cs typeface="Times New Roman" pitchFamily="18" charset="0"/>
              </a:rPr>
              <a:t> </a:t>
            </a:r>
            <a:r>
              <a:rPr lang="en-US" sz="3500" b="1" dirty="0" smtClean="0">
                <a:solidFill>
                  <a:srgbClr val="C00000"/>
                </a:solidFill>
                <a:latin typeface="Times New Roman" pitchFamily="18" charset="0"/>
                <a:cs typeface="Times New Roman" pitchFamily="18" charset="0"/>
              </a:rPr>
              <a:t>6. Feed back</a:t>
            </a:r>
            <a:endParaRPr lang="en-US" sz="2400" dirty="0" smtClean="0">
              <a:solidFill>
                <a:srgbClr val="C00000"/>
              </a:solidFill>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lgn="just">
              <a:buNone/>
            </a:pPr>
            <a:r>
              <a:rPr lang="en-US" sz="2400" dirty="0" smtClean="0">
                <a:latin typeface="Times New Roman" pitchFamily="18" charset="0"/>
                <a:cs typeface="Times New Roman" pitchFamily="18" charset="0"/>
              </a:rPr>
              <a:t>	</a:t>
            </a:r>
            <a:r>
              <a:rPr lang="en-US" sz="3300" dirty="0" smtClean="0">
                <a:latin typeface="Times New Roman" pitchFamily="18" charset="0"/>
                <a:cs typeface="Times New Roman" pitchFamily="18" charset="0"/>
              </a:rPr>
              <a:t>Process of communication is incomplete until the receiver responds to the sender. This response may be negative, positive, or for further enquiry. It means when the receiver of job application welcomes or regrets the sender, the process of communication is deemed to be complete. </a:t>
            </a:r>
          </a:p>
          <a:p>
            <a:pPr>
              <a:buNone/>
            </a:pPr>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1"/>
            <a:ext cx="8229600" cy="2438400"/>
          </a:xfrm>
          <a:ln>
            <a:solidFill>
              <a:srgbClr val="C00000"/>
            </a:solidFill>
          </a:ln>
        </p:spPr>
        <p:style>
          <a:lnRef idx="1">
            <a:schemeClr val="accent6"/>
          </a:lnRef>
          <a:fillRef idx="2">
            <a:schemeClr val="accent6"/>
          </a:fillRef>
          <a:effectRef idx="1">
            <a:schemeClr val="accent6"/>
          </a:effectRef>
          <a:fontRef idx="minor">
            <a:schemeClr val="dk1"/>
          </a:fontRef>
        </p:style>
        <p:txBody>
          <a:bodyPr>
            <a:normAutofit/>
          </a:bodyPr>
          <a:lstStyle/>
          <a:p>
            <a:endParaRPr lang="en-US" sz="2800" dirty="0" smtClean="0">
              <a:solidFill>
                <a:srgbClr val="FFFF00"/>
              </a:solidFill>
            </a:endParaRPr>
          </a:p>
          <a:p>
            <a:pPr algn="ctr">
              <a:buNone/>
            </a:pPr>
            <a:r>
              <a:rPr lang="en-US" sz="2600" b="1" dirty="0" smtClean="0">
                <a:solidFill>
                  <a:srgbClr val="C00000"/>
                </a:solidFill>
                <a:latin typeface="Times New Roman" pitchFamily="18" charset="0"/>
                <a:cs typeface="Times New Roman" pitchFamily="18" charset="0"/>
              </a:rPr>
              <a:t>	</a:t>
            </a:r>
            <a:r>
              <a:rPr lang="en-US" sz="4800" b="1" dirty="0" smtClean="0">
                <a:solidFill>
                  <a:srgbClr val="C00000"/>
                </a:solidFill>
                <a:latin typeface="Times New Roman" pitchFamily="18" charset="0"/>
                <a:cs typeface="Times New Roman" pitchFamily="18" charset="0"/>
              </a:rPr>
              <a:t>Verbal and Non-verbal Communication</a:t>
            </a:r>
            <a:endParaRPr lang="en-US" sz="44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0070C0"/>
                </a:solidFill>
                <a:latin typeface="Times New Roman" pitchFamily="18" charset="0"/>
                <a:cs typeface="Times New Roman" pitchFamily="18" charset="0"/>
              </a:rPr>
              <a:t>Verbal communication</a:t>
            </a:r>
            <a:endParaRPr lang="en-US" sz="4000" dirty="0">
              <a:solidFill>
                <a:srgbClr val="0070C0"/>
              </a:solidFill>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a:bodyPr>
          <a:lstStyle/>
          <a:p>
            <a:pPr algn="just">
              <a:buNone/>
            </a:pPr>
            <a:r>
              <a:rPr lang="en-US" sz="26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Verbal communication means such a communication that takes place by means of a language or words”. It includes the following contents.</a:t>
            </a:r>
          </a:p>
          <a:p>
            <a:pPr algn="just">
              <a:buNone/>
            </a:pPr>
            <a:r>
              <a:rPr lang="en-US" sz="2000" b="1" dirty="0" smtClean="0">
                <a:latin typeface="Times New Roman" pitchFamily="18" charset="0"/>
                <a:cs typeface="Times New Roman" pitchFamily="18" charset="0"/>
              </a:rPr>
              <a:t>	</a:t>
            </a:r>
          </a:p>
          <a:p>
            <a:pPr algn="just">
              <a:buNone/>
            </a:pPr>
            <a:r>
              <a:rPr lang="en-US" sz="2000" b="1" dirty="0" smtClean="0">
                <a:latin typeface="Times New Roman" pitchFamily="18" charset="0"/>
                <a:cs typeface="Times New Roman" pitchFamily="18" charset="0"/>
              </a:rPr>
              <a:t>	a. Oral communication (Speaking &amp; listening)</a:t>
            </a:r>
            <a:endParaRPr lang="en-US" sz="2000" dirty="0" smtClean="0">
              <a:latin typeface="Times New Roman" pitchFamily="18" charset="0"/>
              <a:cs typeface="Times New Roman" pitchFamily="18" charset="0"/>
            </a:endParaRPr>
          </a:p>
          <a:p>
            <a:pPr algn="just">
              <a:buNone/>
            </a:pPr>
            <a:r>
              <a:rPr lang="en-US" sz="2000" b="1" dirty="0" smtClean="0">
                <a:latin typeface="Times New Roman" pitchFamily="18" charset="0"/>
                <a:cs typeface="Times New Roman" pitchFamily="18" charset="0"/>
              </a:rPr>
              <a:t>	b. Written communication (Writing &amp; reading)</a:t>
            </a:r>
            <a:endParaRPr lang="en-US" sz="2000" dirty="0" smtClean="0">
              <a:latin typeface="Times New Roman" pitchFamily="18" charset="0"/>
              <a:cs typeface="Times New Roman" pitchFamily="18" charset="0"/>
            </a:endParaRPr>
          </a:p>
          <a:p>
            <a:pPr lvl="0"/>
            <a:endParaRPr lang="en-US" sz="2200" dirty="0" smtClean="0">
              <a:latin typeface="Times New Roman" pitchFamily="18" charset="0"/>
              <a:cs typeface="Times New Roman" pitchFamily="18" charset="0"/>
            </a:endParaRPr>
          </a:p>
          <a:p>
            <a:pPr>
              <a:buNone/>
            </a:pPr>
            <a:r>
              <a:rPr lang="en-US" sz="2000" b="1" dirty="0" smtClean="0">
                <a:solidFill>
                  <a:srgbClr val="C00000"/>
                </a:solidFill>
                <a:latin typeface="Times New Roman" pitchFamily="18" charset="0"/>
                <a:cs typeface="Times New Roman" pitchFamily="18" charset="0"/>
              </a:rPr>
              <a:t>1. Speaking</a:t>
            </a:r>
            <a:endParaRPr lang="en-US" sz="2000" dirty="0" smtClean="0">
              <a:solidFill>
                <a:srgbClr val="C00000"/>
              </a:solidFill>
              <a:latin typeface="Times New Roman" pitchFamily="18" charset="0"/>
              <a:cs typeface="Times New Roman" pitchFamily="18" charset="0"/>
            </a:endParaRPr>
          </a:p>
          <a:p>
            <a:pPr>
              <a:buNone/>
            </a:pPr>
            <a:r>
              <a:rPr lang="en-US" sz="2000" b="1" dirty="0" smtClean="0">
                <a:solidFill>
                  <a:srgbClr val="C00000"/>
                </a:solidFill>
                <a:latin typeface="Times New Roman" pitchFamily="18" charset="0"/>
                <a:cs typeface="Times New Roman" pitchFamily="18" charset="0"/>
              </a:rPr>
              <a:t>2. Writing</a:t>
            </a:r>
            <a:endParaRPr lang="en-US" sz="2000" dirty="0" smtClean="0">
              <a:solidFill>
                <a:srgbClr val="C00000"/>
              </a:solidFill>
              <a:latin typeface="Times New Roman" pitchFamily="18" charset="0"/>
              <a:cs typeface="Times New Roman" pitchFamily="18" charset="0"/>
            </a:endParaRPr>
          </a:p>
          <a:p>
            <a:pPr>
              <a:buNone/>
            </a:pPr>
            <a:r>
              <a:rPr lang="en-US" sz="2000" b="1" dirty="0" smtClean="0">
                <a:solidFill>
                  <a:srgbClr val="C00000"/>
                </a:solidFill>
                <a:latin typeface="Times New Roman" pitchFamily="18" charset="0"/>
                <a:cs typeface="Times New Roman" pitchFamily="18" charset="0"/>
              </a:rPr>
              <a:t>3. Listening</a:t>
            </a:r>
            <a:endParaRPr lang="en-US" sz="2000" dirty="0" smtClean="0">
              <a:solidFill>
                <a:srgbClr val="C00000"/>
              </a:solidFill>
              <a:latin typeface="Times New Roman" pitchFamily="18" charset="0"/>
              <a:cs typeface="Times New Roman" pitchFamily="18" charset="0"/>
            </a:endParaRPr>
          </a:p>
          <a:p>
            <a:pPr>
              <a:buNone/>
            </a:pPr>
            <a:r>
              <a:rPr lang="en-US" sz="2000" b="1" dirty="0" smtClean="0">
                <a:solidFill>
                  <a:srgbClr val="C00000"/>
                </a:solidFill>
                <a:latin typeface="Times New Roman" pitchFamily="18" charset="0"/>
                <a:cs typeface="Times New Roman" pitchFamily="18" charset="0"/>
              </a:rPr>
              <a:t>4. Reading</a:t>
            </a:r>
            <a:endParaRPr lang="en-US" sz="2000" dirty="0" smtClean="0">
              <a:solidFill>
                <a:srgbClr val="C00000"/>
              </a:solidFill>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smtClean="0">
                <a:solidFill>
                  <a:srgbClr val="0070C0"/>
                </a:solidFill>
                <a:latin typeface="Times New Roman" pitchFamily="18" charset="0"/>
                <a:cs typeface="Times New Roman" pitchFamily="18" charset="0"/>
              </a:rPr>
              <a:t>Non-verbal communication</a:t>
            </a:r>
            <a:endParaRPr lang="en-US" sz="4000" dirty="0">
              <a:solidFill>
                <a:srgbClr val="0070C0"/>
              </a:solidFill>
              <a:latin typeface="Times New Roman" pitchFamily="18" charset="0"/>
              <a:cs typeface="Times New Roman" pitchFamily="18" charset="0"/>
            </a:endParaRPr>
          </a:p>
        </p:txBody>
      </p:sp>
      <p:sp>
        <p:nvSpPr>
          <p:cNvPr id="4" name="Content Placeholder 3"/>
          <p:cNvSpPr>
            <a:spLocks noGrp="1"/>
          </p:cNvSpPr>
          <p:nvPr>
            <p:ph idx="1"/>
          </p:nvPr>
        </p:nvSpPr>
        <p:spPr/>
        <p:txBody>
          <a:bodyPr>
            <a:normAutofit/>
          </a:bodyPr>
          <a:lstStyle/>
          <a:p>
            <a:pPr algn="just">
              <a:buNone/>
            </a:pPr>
            <a:r>
              <a:rPr lang="en-US" sz="2800" dirty="0" smtClean="0"/>
              <a:t>	</a:t>
            </a:r>
            <a:r>
              <a:rPr lang="en-US" sz="2800" dirty="0" smtClean="0">
                <a:latin typeface="Times New Roman" pitchFamily="18" charset="0"/>
                <a:cs typeface="Times New Roman" pitchFamily="18" charset="0"/>
              </a:rPr>
              <a:t>It means communication without the use of language or words. It includes appearance, body language, silence, etc. Its explanation is as follows;</a:t>
            </a:r>
          </a:p>
          <a:p>
            <a:pPr algn="just">
              <a:buNone/>
            </a:pPr>
            <a:r>
              <a:rPr lang="en-US" sz="2000" b="1" dirty="0" smtClean="0">
                <a:latin typeface="Times New Roman" pitchFamily="18" charset="0"/>
                <a:cs typeface="Times New Roman" pitchFamily="18" charset="0"/>
              </a:rPr>
              <a:t>	</a:t>
            </a:r>
            <a:endParaRPr lang="en-US" sz="2800" b="1" dirty="0" smtClean="0">
              <a:latin typeface="Times New Roman" pitchFamily="18" charset="0"/>
              <a:cs typeface="Times New Roman" pitchFamily="18" charset="0"/>
            </a:endParaRPr>
          </a:p>
          <a:p>
            <a:pPr algn="just">
              <a:buNone/>
            </a:pPr>
            <a:r>
              <a:rPr lang="en-US" sz="2800" b="1" dirty="0" smtClean="0">
                <a:latin typeface="Times New Roman" pitchFamily="18" charset="0"/>
                <a:cs typeface="Times New Roman" pitchFamily="18" charset="0"/>
              </a:rPr>
              <a:t>	</a:t>
            </a:r>
            <a:r>
              <a:rPr lang="en-US" sz="2800" b="1" dirty="0" smtClean="0">
                <a:solidFill>
                  <a:srgbClr val="C00000"/>
                </a:solidFill>
                <a:latin typeface="Times New Roman" pitchFamily="18" charset="0"/>
                <a:cs typeface="Times New Roman" pitchFamily="18" charset="0"/>
              </a:rPr>
              <a:t>1. Facial Expressions</a:t>
            </a:r>
            <a:endParaRPr lang="en-US" sz="2800" dirty="0" smtClean="0">
              <a:solidFill>
                <a:srgbClr val="C00000"/>
              </a:solidFill>
              <a:latin typeface="Times New Roman" pitchFamily="18" charset="0"/>
              <a:cs typeface="Times New Roman" pitchFamily="18" charset="0"/>
            </a:endParaRPr>
          </a:p>
          <a:p>
            <a:pPr algn="just">
              <a:buNone/>
            </a:pPr>
            <a:r>
              <a:rPr lang="en-US" sz="2800" b="1" dirty="0" smtClean="0">
                <a:solidFill>
                  <a:srgbClr val="C00000"/>
                </a:solidFill>
                <a:latin typeface="Times New Roman" pitchFamily="18" charset="0"/>
                <a:cs typeface="Times New Roman" pitchFamily="18" charset="0"/>
              </a:rPr>
              <a:t>	2. Gestures, postures (pose) &amp; movement</a:t>
            </a:r>
            <a:endParaRPr lang="en-US" sz="2800" dirty="0" smtClean="0">
              <a:solidFill>
                <a:srgbClr val="C00000"/>
              </a:solidFill>
              <a:latin typeface="Times New Roman" pitchFamily="18" charset="0"/>
              <a:cs typeface="Times New Roman" pitchFamily="18" charset="0"/>
            </a:endParaRPr>
          </a:p>
          <a:p>
            <a:pPr algn="just">
              <a:buNone/>
            </a:pPr>
            <a:endParaRPr lang="en-US" sz="2000" dirty="0" smtClean="0"/>
          </a:p>
          <a:p>
            <a:pPr algn="just"/>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lgn="ctr">
              <a:buNone/>
            </a:pPr>
            <a:r>
              <a:rPr lang="en-US" sz="2800" dirty="0" smtClean="0">
                <a:solidFill>
                  <a:srgbClr val="C00000"/>
                </a:solidFill>
                <a:latin typeface="Times New Roman" pitchFamily="18" charset="0"/>
                <a:cs typeface="Times New Roman" pitchFamily="18" charset="0"/>
              </a:rPr>
              <a:t>The word “Communication” comes from the Latin word of </a:t>
            </a:r>
            <a:r>
              <a:rPr lang="en-US" sz="2800" b="1" dirty="0" err="1" smtClean="0">
                <a:solidFill>
                  <a:srgbClr val="C00000"/>
                </a:solidFill>
                <a:latin typeface="Times New Roman" pitchFamily="18" charset="0"/>
                <a:cs typeface="Times New Roman" pitchFamily="18" charset="0"/>
              </a:rPr>
              <a:t>communis</a:t>
            </a:r>
            <a:r>
              <a:rPr lang="en-US" sz="2800" dirty="0" smtClean="0">
                <a:solidFill>
                  <a:srgbClr val="C00000"/>
                </a:solidFill>
                <a:latin typeface="Times New Roman" pitchFamily="18" charset="0"/>
                <a:cs typeface="Times New Roman" pitchFamily="18" charset="0"/>
              </a:rPr>
              <a:t>, which means common</a:t>
            </a:r>
            <a:r>
              <a:rPr lang="en-US" sz="2800" dirty="0" smtClean="0">
                <a:solidFill>
                  <a:srgbClr val="C00000"/>
                </a:solidFill>
              </a:rPr>
              <a:t>. </a:t>
            </a:r>
          </a:p>
          <a:p>
            <a:pPr>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According to</a:t>
            </a:r>
            <a:r>
              <a:rPr lang="en-US" sz="2800" b="1" dirty="0" smtClean="0">
                <a:latin typeface="Times New Roman" pitchFamily="18" charset="0"/>
                <a:cs typeface="Times New Roman" pitchFamily="18" charset="0"/>
              </a:rPr>
              <a:t> Murphy</a:t>
            </a:r>
            <a:r>
              <a:rPr lang="en-US" sz="2800" dirty="0" smtClean="0">
                <a:latin typeface="Times New Roman" pitchFamily="18" charset="0"/>
                <a:cs typeface="Times New Roman" pitchFamily="18" charset="0"/>
              </a:rPr>
              <a:t> “Communication is the process of transmitting and receiving verbal and non-verbal messages”</a:t>
            </a:r>
          </a:p>
          <a:p>
            <a:pPr algn="just">
              <a:buNone/>
            </a:pPr>
            <a:endParaRPr lang="en-US"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According to </a:t>
            </a:r>
            <a:r>
              <a:rPr lang="en-US" sz="2800" b="1" dirty="0" smtClean="0">
                <a:latin typeface="Times New Roman" pitchFamily="18" charset="0"/>
                <a:cs typeface="Times New Roman" pitchFamily="18" charset="0"/>
              </a:rPr>
              <a:t>Fred </a:t>
            </a:r>
            <a:r>
              <a:rPr lang="en-US" sz="2800" b="1" dirty="0" err="1" smtClean="0">
                <a:latin typeface="Times New Roman" pitchFamily="18" charset="0"/>
                <a:cs typeface="Times New Roman" pitchFamily="18" charset="0"/>
              </a:rPr>
              <a:t>Luthans</a:t>
            </a:r>
            <a:r>
              <a:rPr lang="en-US" sz="2800" dirty="0" smtClean="0">
                <a:latin typeface="Times New Roman" pitchFamily="18" charset="0"/>
                <a:cs typeface="Times New Roman" pitchFamily="18" charset="0"/>
              </a:rPr>
              <a:t>: Communication means “The flow of material information, perceptions and understanding between various parts and members of an organization</a:t>
            </a:r>
            <a:r>
              <a:rPr lang="en-US" dirty="0" smtClean="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Image result for communication pictures"/>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rgbClr val="C00000"/>
                </a:solidFill>
              </a:rPr>
              <a:t/>
            </a:r>
            <a:br>
              <a:rPr lang="en-US" b="1" dirty="0" smtClean="0">
                <a:solidFill>
                  <a:srgbClr val="C00000"/>
                </a:solidFill>
              </a:rPr>
            </a:br>
            <a:r>
              <a:rPr lang="en-US" b="1" dirty="0" smtClean="0">
                <a:solidFill>
                  <a:srgbClr val="C00000"/>
                </a:solidFill>
                <a:latin typeface="Times New Roman" pitchFamily="18" charset="0"/>
                <a:cs typeface="Times New Roman" pitchFamily="18" charset="0"/>
              </a:rPr>
              <a:t>Effective Communication</a:t>
            </a:r>
            <a:endParaRPr lang="en-US"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Effective communication is the </a:t>
            </a:r>
            <a:r>
              <a:rPr lang="en-US" u="sng" dirty="0" smtClean="0">
                <a:latin typeface="Times New Roman" pitchFamily="18" charset="0"/>
                <a:cs typeface="Times New Roman" pitchFamily="18" charset="0"/>
              </a:rPr>
              <a:t>life blood</a:t>
            </a:r>
            <a:r>
              <a:rPr lang="en-US" dirty="0" smtClean="0">
                <a:latin typeface="Times New Roman" pitchFamily="18" charset="0"/>
                <a:cs typeface="Times New Roman" pitchFamily="18" charset="0"/>
              </a:rPr>
              <a:t> of every organization and a key to success in our business career and our personal life.</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Effective communication is vital inside the company because employees can be better motivates and more efficient by it.</a:t>
            </a:r>
          </a:p>
          <a:p>
            <a:pPr>
              <a:buNone/>
            </a:pPr>
            <a:endParaRPr lang="en-US" dirty="0"/>
          </a:p>
        </p:txBody>
      </p:sp>
      <p:pic>
        <p:nvPicPr>
          <p:cNvPr id="2050" name="Picture 2"/>
          <p:cNvPicPr>
            <a:picLocks noChangeAspect="1" noChangeArrowheads="1"/>
          </p:cNvPicPr>
          <p:nvPr/>
        </p:nvPicPr>
        <p:blipFill>
          <a:blip r:embed="rId3"/>
          <a:srcRect/>
          <a:stretch>
            <a:fillRect/>
          </a:stretch>
        </p:blipFill>
        <p:spPr bwMode="auto">
          <a:xfrm>
            <a:off x="6477000" y="304800"/>
            <a:ext cx="2292594" cy="175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163762"/>
          </a:xfrm>
        </p:spPr>
        <p:txBody>
          <a:bodyPr>
            <a:noAutofit/>
          </a:bodyPr>
          <a:lstStyle/>
          <a:p>
            <a:pPr algn="ctr"/>
            <a:r>
              <a:rPr lang="en-US" sz="3600" b="1" dirty="0" smtClean="0">
                <a:solidFill>
                  <a:srgbClr val="0070C0"/>
                </a:solidFill>
                <a:latin typeface="Times New Roman" pitchFamily="18" charset="0"/>
                <a:cs typeface="Times New Roman" pitchFamily="18" charset="0"/>
              </a:rPr>
              <a:t>Types of languages with respect to Business Communication</a:t>
            </a:r>
            <a:endParaRPr lang="en-US" sz="3600" dirty="0">
              <a:solidFill>
                <a:srgbClr val="0070C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2362200"/>
            <a:ext cx="7467600" cy="3763963"/>
          </a:xfrm>
        </p:spPr>
        <p:txBody>
          <a:bodyPr>
            <a:normAutofit/>
          </a:bodyPr>
          <a:lstStyle/>
          <a:p>
            <a:endParaRPr lang="en-US" b="1" dirty="0" smtClean="0">
              <a:latin typeface="Times New Roman" pitchFamily="18" charset="0"/>
              <a:cs typeface="Times New Roman" pitchFamily="18" charset="0"/>
            </a:endParaRPr>
          </a:p>
          <a:p>
            <a:pPr lvl="0"/>
            <a:r>
              <a:rPr lang="en-US" b="1" dirty="0" smtClean="0">
                <a:solidFill>
                  <a:srgbClr val="C00000"/>
                </a:solidFill>
                <a:latin typeface="Times New Roman" pitchFamily="18" charset="0"/>
                <a:cs typeface="Times New Roman" pitchFamily="18" charset="0"/>
              </a:rPr>
              <a:t>Formal Language</a:t>
            </a:r>
          </a:p>
          <a:p>
            <a:pPr lvl="0">
              <a:buNone/>
            </a:pPr>
            <a:endParaRPr lang="en-US" b="1" dirty="0" smtClean="0">
              <a:solidFill>
                <a:srgbClr val="C00000"/>
              </a:solidFill>
              <a:latin typeface="Times New Roman" pitchFamily="18" charset="0"/>
              <a:cs typeface="Times New Roman" pitchFamily="18" charset="0"/>
            </a:endParaRPr>
          </a:p>
          <a:p>
            <a:pPr lvl="0"/>
            <a:r>
              <a:rPr lang="en-US" b="1" dirty="0" smtClean="0">
                <a:solidFill>
                  <a:srgbClr val="C00000"/>
                </a:solidFill>
                <a:latin typeface="Times New Roman" pitchFamily="18" charset="0"/>
                <a:cs typeface="Times New Roman" pitchFamily="18" charset="0"/>
              </a:rPr>
              <a:t>Informal Language</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Image result for formal and informal communication pic"/>
          <p:cNvPicPr>
            <a:picLocks noChangeAspect="1" noChangeArrowheads="1"/>
          </p:cNvPicPr>
          <p:nvPr/>
        </p:nvPicPr>
        <p:blipFill>
          <a:blip r:embed="rId3"/>
          <a:srcRect/>
          <a:stretch>
            <a:fillRect/>
          </a:stretch>
        </p:blipFill>
        <p:spPr bwMode="auto">
          <a:xfrm>
            <a:off x="-1" y="0"/>
            <a:ext cx="9143997" cy="68580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endParaRPr lang="en-US" b="1" dirty="0" smtClean="0">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a. Formal Language </a:t>
            </a:r>
          </a:p>
          <a:p>
            <a:endParaRPr lang="en-US" dirty="0" smtClean="0">
              <a:latin typeface="Times New Roman" pitchFamily="18" charset="0"/>
              <a:cs typeface="Times New Roman" pitchFamily="18" charset="0"/>
            </a:endParaRPr>
          </a:p>
          <a:p>
            <a:pPr algn="just">
              <a:buNone/>
            </a:pPr>
            <a:r>
              <a:rPr lang="en-US" sz="2600" dirty="0" smtClean="0">
                <a:latin typeface="Times New Roman" pitchFamily="18" charset="0"/>
                <a:cs typeface="Times New Roman" pitchFamily="18" charset="0"/>
              </a:rPr>
              <a:t>Formal language is used when we tend to business areas.</a:t>
            </a:r>
          </a:p>
          <a:p>
            <a:pPr algn="just">
              <a:buNone/>
            </a:pPr>
            <a:r>
              <a:rPr lang="en-US" sz="2600" dirty="0" smtClean="0">
                <a:latin typeface="Times New Roman" pitchFamily="18" charset="0"/>
                <a:cs typeface="Times New Roman" pitchFamily="18" charset="0"/>
              </a:rPr>
              <a:t>The business affairs can be termed as some of the follows:</a:t>
            </a:r>
          </a:p>
          <a:p>
            <a:pPr algn="just">
              <a:buNone/>
            </a:pPr>
            <a:endParaRPr lang="en-US" sz="2600" dirty="0" smtClean="0">
              <a:latin typeface="Times New Roman" pitchFamily="18" charset="0"/>
              <a:cs typeface="Times New Roman" pitchFamily="18" charset="0"/>
            </a:endParaRPr>
          </a:p>
          <a:p>
            <a:pPr lvl="0" algn="just"/>
            <a:r>
              <a:rPr lang="en-US" sz="2600" dirty="0" smtClean="0">
                <a:solidFill>
                  <a:srgbClr val="FF0000"/>
                </a:solidFill>
                <a:latin typeface="Times New Roman" pitchFamily="18" charset="0"/>
                <a:cs typeface="Times New Roman" pitchFamily="18" charset="0"/>
              </a:rPr>
              <a:t>Sending letters to different people on behalf of the company</a:t>
            </a:r>
          </a:p>
          <a:p>
            <a:pPr lvl="0" algn="just"/>
            <a:r>
              <a:rPr lang="en-US" sz="2600" dirty="0" smtClean="0">
                <a:solidFill>
                  <a:srgbClr val="FF0000"/>
                </a:solidFill>
                <a:latin typeface="Times New Roman" pitchFamily="18" charset="0"/>
                <a:cs typeface="Times New Roman" pitchFamily="18" charset="0"/>
              </a:rPr>
              <a:t>Placing orders for different products.</a:t>
            </a:r>
          </a:p>
          <a:p>
            <a:pPr lvl="0" algn="just"/>
            <a:r>
              <a:rPr lang="en-US" sz="2600" dirty="0" smtClean="0">
                <a:solidFill>
                  <a:srgbClr val="FF0000"/>
                </a:solidFill>
                <a:latin typeface="Times New Roman" pitchFamily="18" charset="0"/>
                <a:cs typeface="Times New Roman" pitchFamily="18" charset="0"/>
              </a:rPr>
              <a:t>Hiring people</a:t>
            </a:r>
          </a:p>
          <a:p>
            <a:pPr lvl="0" algn="just"/>
            <a:r>
              <a:rPr lang="en-US" sz="2600" dirty="0" smtClean="0">
                <a:solidFill>
                  <a:srgbClr val="FF0000"/>
                </a:solidFill>
                <a:latin typeface="Times New Roman" pitchFamily="18" charset="0"/>
                <a:cs typeface="Times New Roman" pitchFamily="18" charset="0"/>
              </a:rPr>
              <a:t>Preparing reports both oral and written</a:t>
            </a:r>
          </a:p>
          <a:p>
            <a:pPr lvl="0" algn="just"/>
            <a:r>
              <a:rPr lang="en-US" sz="2600" dirty="0" smtClean="0">
                <a:solidFill>
                  <a:srgbClr val="FF0000"/>
                </a:solidFill>
                <a:latin typeface="Times New Roman" pitchFamily="18" charset="0"/>
                <a:cs typeface="Times New Roman" pitchFamily="18" charset="0"/>
              </a:rPr>
              <a:t>Writing memos to other employees</a:t>
            </a:r>
          </a:p>
          <a:p>
            <a:pPr lvl="0" algn="just"/>
            <a:r>
              <a:rPr lang="en-US" sz="2600" dirty="0" smtClean="0">
                <a:solidFill>
                  <a:srgbClr val="FF0000"/>
                </a:solidFill>
                <a:latin typeface="Times New Roman" pitchFamily="18" charset="0"/>
                <a:cs typeface="Times New Roman" pitchFamily="18" charset="0"/>
              </a:rPr>
              <a:t>Applying for jobs</a:t>
            </a:r>
            <a:endParaRPr lang="en-US" sz="3100" dirty="0" smtClean="0">
              <a:solidFill>
                <a:srgbClr val="FF0000"/>
              </a:solidFill>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endParaRPr lang="en-US" b="1" dirty="0" smtClean="0">
              <a:latin typeface="Times New Roman" pitchFamily="18" charset="0"/>
              <a:cs typeface="Times New Roman" pitchFamily="18" charset="0"/>
            </a:endParaRPr>
          </a:p>
          <a:p>
            <a:pPr>
              <a:buNone/>
            </a:pPr>
            <a:r>
              <a:rPr lang="en-US" b="1" dirty="0" smtClean="0">
                <a:solidFill>
                  <a:srgbClr val="FF0000"/>
                </a:solidFill>
                <a:latin typeface="Times New Roman" pitchFamily="18" charset="0"/>
                <a:cs typeface="Times New Roman" pitchFamily="18" charset="0"/>
              </a:rPr>
              <a:t>b. Informal Language </a:t>
            </a:r>
            <a:endParaRPr lang="en-US" dirty="0" smtClean="0">
              <a:solidFill>
                <a:srgbClr val="FF0000"/>
              </a:solidFill>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Informal language is used when we are not dealing with business areas such as private discussions, gathering with friends and family and sharing ideas. </a:t>
            </a:r>
          </a:p>
          <a:p>
            <a:pPr algn="just">
              <a:buNone/>
            </a:pPr>
            <a:r>
              <a:rPr lang="en-US" sz="2800" dirty="0" smtClean="0">
                <a:latin typeface="Times New Roman" pitchFamily="18" charset="0"/>
                <a:cs typeface="Times New Roman" pitchFamily="18" charset="0"/>
              </a:rPr>
              <a:t>	Informal language is often used to get ideas across speedily; short form words are used and are supported by easily understandable slang</a:t>
            </a:r>
            <a:r>
              <a:rPr lang="en-US" sz="3200"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416</Words>
  <Application>Microsoft Office PowerPoint</Application>
  <PresentationFormat>On-screen Show (4:3)</PresentationFormat>
  <Paragraphs>154</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BUSINESS COMMUNICATION-I </vt:lpstr>
      <vt:lpstr>Slide 2</vt:lpstr>
      <vt:lpstr>Slide 3</vt:lpstr>
      <vt:lpstr>Slide 4</vt:lpstr>
      <vt:lpstr> Effective Communication</vt:lpstr>
      <vt:lpstr>Types of languages with respect to Business Communication</vt:lpstr>
      <vt:lpstr>Slide 7</vt:lpstr>
      <vt:lpstr>Slide 8</vt:lpstr>
      <vt:lpstr>Slide 9</vt:lpstr>
      <vt:lpstr>Difference between Formal and Informal Languages</vt:lpstr>
      <vt:lpstr>Slide 11</vt:lpstr>
      <vt:lpstr>What is a Document Purpose  ?</vt:lpstr>
      <vt:lpstr>Slide 13</vt:lpstr>
      <vt:lpstr>PROCESS OF COMMUNICATION</vt:lpstr>
      <vt:lpstr>Slide 15</vt:lpstr>
      <vt:lpstr>Slide 16</vt:lpstr>
      <vt:lpstr>PROCESS OF COMMUNICATION</vt:lpstr>
      <vt:lpstr>PROCESS OF COMMUNICATION</vt:lpstr>
      <vt:lpstr>PROCESS OF COMMUNICATION</vt:lpstr>
      <vt:lpstr>PROCESS OF COMMUNICATION</vt:lpstr>
      <vt:lpstr>PROCESS OF COMMUNICATION</vt:lpstr>
      <vt:lpstr>PROCESS OF COMMUNICATION</vt:lpstr>
      <vt:lpstr>PROCESS OF COMMUNICATION</vt:lpstr>
      <vt:lpstr>Slide 24</vt:lpstr>
      <vt:lpstr>Verbal communication</vt:lpstr>
      <vt:lpstr>Non-verbal communication</vt:lpstr>
    </vt:vector>
  </TitlesOfParts>
  <Company>Computer ONE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Akram</dc:creator>
  <cp:lastModifiedBy>Asif-acc</cp:lastModifiedBy>
  <cp:revision>69</cp:revision>
  <dcterms:created xsi:type="dcterms:W3CDTF">2003-01-02T14:42:38Z</dcterms:created>
  <dcterms:modified xsi:type="dcterms:W3CDTF">2016-10-03T06:21:30Z</dcterms:modified>
</cp:coreProperties>
</file>