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4"/>
  </p:notesMasterIdLst>
  <p:handoutMasterIdLst>
    <p:handoutMasterId r:id="rId15"/>
  </p:handoutMasterIdLst>
  <p:sldIdLst>
    <p:sldId id="256" r:id="rId2"/>
    <p:sldId id="262" r:id="rId3"/>
    <p:sldId id="290" r:id="rId4"/>
    <p:sldId id="263" r:id="rId5"/>
    <p:sldId id="285" r:id="rId6"/>
    <p:sldId id="280" r:id="rId7"/>
    <p:sldId id="296" r:id="rId8"/>
    <p:sldId id="281" r:id="rId9"/>
    <p:sldId id="282" r:id="rId10"/>
    <p:sldId id="286" r:id="rId11"/>
    <p:sldId id="283" r:id="rId12"/>
    <p:sldId id="28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51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36F2FC5-39D1-400B-880D-55F64EE31BA1}" type="datetimeFigureOut">
              <a:rPr lang="en-US" smtClean="0"/>
              <a:pPr/>
              <a:t>10/3/2016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489D095-3999-44DA-B716-30DF7B32F59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77E19F-01A5-447B-A1A6-CE0FB390E3CD}" type="datetimeFigureOut">
              <a:rPr lang="en-US" smtClean="0"/>
              <a:pPr/>
              <a:t>10/3/2016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C68C5F-76CA-43EC-B631-2729A26E82D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B44ED2-612E-4808-A36F-8B70C72DC3B3}" type="datetimeFigureOut">
              <a:rPr lang="en-US" smtClean="0"/>
              <a:pPr/>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0A669-051D-444A-9586-18801BC43DE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B44ED2-612E-4808-A36F-8B70C72DC3B3}" type="datetimeFigureOut">
              <a:rPr lang="en-US" smtClean="0"/>
              <a:pPr/>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0A669-051D-444A-9586-18801BC43D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B44ED2-612E-4808-A36F-8B70C72DC3B3}" type="datetimeFigureOut">
              <a:rPr lang="en-US" smtClean="0"/>
              <a:pPr/>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0A669-051D-444A-9586-18801BC43D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B44ED2-612E-4808-A36F-8B70C72DC3B3}" type="datetimeFigureOut">
              <a:rPr lang="en-US" smtClean="0"/>
              <a:pPr/>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0A669-051D-444A-9586-18801BC43D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B44ED2-612E-4808-A36F-8B70C72DC3B3}" type="datetimeFigureOut">
              <a:rPr lang="en-US" smtClean="0"/>
              <a:pPr/>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0A669-051D-444A-9586-18801BC43DE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B44ED2-612E-4808-A36F-8B70C72DC3B3}" type="datetimeFigureOut">
              <a:rPr lang="en-US" smtClean="0"/>
              <a:pPr/>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E0A669-051D-444A-9586-18801BC43D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B44ED2-612E-4808-A36F-8B70C72DC3B3}" type="datetimeFigureOut">
              <a:rPr lang="en-US" smtClean="0"/>
              <a:pPr/>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E0A669-051D-444A-9586-18801BC43DE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B44ED2-612E-4808-A36F-8B70C72DC3B3}" type="datetimeFigureOut">
              <a:rPr lang="en-US" smtClean="0"/>
              <a:pPr/>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E0A669-051D-444A-9586-18801BC43D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44ED2-612E-4808-A36F-8B70C72DC3B3}" type="datetimeFigureOut">
              <a:rPr lang="en-US" smtClean="0"/>
              <a:pPr/>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E0A669-051D-444A-9586-18801BC43D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B44ED2-612E-4808-A36F-8B70C72DC3B3}" type="datetimeFigureOut">
              <a:rPr lang="en-US" smtClean="0"/>
              <a:pPr/>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E0A669-051D-444A-9586-18801BC43DE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B44ED2-612E-4808-A36F-8B70C72DC3B3}" type="datetimeFigureOut">
              <a:rPr lang="en-US" smtClean="0"/>
              <a:pPr/>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E0A669-051D-444A-9586-18801BC43DE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B44ED2-612E-4808-A36F-8B70C72DC3B3}" type="datetimeFigureOut">
              <a:rPr lang="en-US" smtClean="0"/>
              <a:pPr/>
              <a:t>10/3/2016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E0A669-051D-444A-9586-18801BC43D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1"/>
            <a:ext cx="7848600" cy="838200"/>
          </a:xfrm>
          <a:solidFill>
            <a:schemeClr val="bg2">
              <a:lumMod val="90000"/>
            </a:schemeClr>
          </a:solidFill>
        </p:spPr>
        <p:style>
          <a:lnRef idx="2">
            <a:schemeClr val="accent2"/>
          </a:lnRef>
          <a:fillRef idx="1">
            <a:schemeClr val="lt1"/>
          </a:fillRef>
          <a:effectRef idx="0">
            <a:schemeClr val="accent2"/>
          </a:effectRef>
          <a:fontRef idx="minor">
            <a:schemeClr val="dk1"/>
          </a:fontRef>
        </p:style>
        <p:txBody>
          <a:bodyPr>
            <a:normAutofit/>
          </a:bodyPr>
          <a:lstStyle/>
          <a:p>
            <a:pPr algn="ctr"/>
            <a:r>
              <a:rPr lang="en-US" sz="3600" b="1" dirty="0" smtClean="0">
                <a:solidFill>
                  <a:srgbClr val="C00000"/>
                </a:solidFill>
                <a:latin typeface="Times New Roman" pitchFamily="18" charset="0"/>
                <a:cs typeface="Times New Roman" pitchFamily="18" charset="0"/>
              </a:rPr>
              <a:t>BUSINESS </a:t>
            </a:r>
            <a:r>
              <a:rPr lang="en-US" sz="3600" b="1" dirty="0" smtClean="0">
                <a:solidFill>
                  <a:srgbClr val="C00000"/>
                </a:solidFill>
                <a:latin typeface="Times New Roman" pitchFamily="18" charset="0"/>
                <a:cs typeface="Times New Roman" pitchFamily="18" charset="0"/>
              </a:rPr>
              <a:t>COMMUNICATION-I </a:t>
            </a:r>
            <a:endParaRPr lang="en-US" sz="3600" b="1" dirty="0">
              <a:solidFill>
                <a:srgbClr val="C0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609600" y="1600200"/>
            <a:ext cx="7924800" cy="3200400"/>
          </a:xfrm>
        </p:spPr>
        <p:txBody>
          <a:bodyPr>
            <a:normAutofit/>
          </a:bodyPr>
          <a:lstStyle/>
          <a:p>
            <a:pPr algn="ctr"/>
            <a:r>
              <a:rPr lang="en-US" sz="2400" b="1" dirty="0" smtClean="0">
                <a:solidFill>
                  <a:srgbClr val="002060"/>
                </a:solidFill>
                <a:latin typeface="Times New Roman" pitchFamily="18" charset="0"/>
                <a:cs typeface="Times New Roman" pitchFamily="18" charset="0"/>
              </a:rPr>
              <a:t>LECTURE No. 3</a:t>
            </a:r>
          </a:p>
          <a:p>
            <a:pPr algn="ctr"/>
            <a:endParaRPr lang="en-US" sz="2800" b="1" dirty="0" smtClean="0">
              <a:solidFill>
                <a:srgbClr val="FFFF00"/>
              </a:solidFill>
              <a:latin typeface="Times New Roman" pitchFamily="18" charset="0"/>
              <a:cs typeface="Times New Roman" pitchFamily="18" charset="0"/>
            </a:endParaRPr>
          </a:p>
          <a:p>
            <a:pPr algn="ctr"/>
            <a:r>
              <a:rPr lang="en-US" b="1" dirty="0" smtClean="0">
                <a:solidFill>
                  <a:srgbClr val="0070C0"/>
                </a:solidFill>
                <a:latin typeface="Times New Roman" pitchFamily="18" charset="0"/>
                <a:cs typeface="Times New Roman" pitchFamily="18" charset="0"/>
              </a:rPr>
              <a:t>Opening and </a:t>
            </a:r>
            <a:r>
              <a:rPr lang="en-US" b="1" dirty="0" smtClean="0">
                <a:solidFill>
                  <a:srgbClr val="0070C0"/>
                </a:solidFill>
                <a:latin typeface="Times New Roman" pitchFamily="18" charset="0"/>
                <a:cs typeface="Times New Roman" pitchFamily="18" charset="0"/>
              </a:rPr>
              <a:t>Closing  </a:t>
            </a:r>
            <a:endParaRPr lang="en-US" dirty="0" smtClean="0">
              <a:solidFill>
                <a:srgbClr val="0070C0"/>
              </a:solidFill>
              <a:latin typeface="Times New Roman" pitchFamily="18" charset="0"/>
              <a:cs typeface="Times New Roman" pitchFamily="18" charset="0"/>
            </a:endParaRPr>
          </a:p>
          <a:p>
            <a:pPr algn="ctr"/>
            <a:endParaRPr lang="en-US" sz="2800" dirty="0">
              <a:solidFill>
                <a:srgbClr val="00B0F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533400"/>
            <a:ext cx="8001000" cy="5592763"/>
          </a:xfrm>
        </p:spPr>
        <p:txBody>
          <a:bodyPr>
            <a:normAutofit/>
          </a:bodyPr>
          <a:lstStyle/>
          <a:p>
            <a:pPr algn="just">
              <a:lnSpc>
                <a:spcPct val="150000"/>
              </a:lnSpc>
              <a:buNone/>
            </a:pPr>
            <a:r>
              <a:rPr lang="en-US" b="1" dirty="0" smtClean="0">
                <a:latin typeface="Times New Roman" pitchFamily="18" charset="0"/>
                <a:cs typeface="Times New Roman" pitchFamily="18" charset="0"/>
              </a:rPr>
              <a:t>	</a:t>
            </a:r>
            <a:r>
              <a:rPr lang="en-US" sz="2800" dirty="0" smtClean="0">
                <a:solidFill>
                  <a:srgbClr val="C00000"/>
                </a:solidFill>
                <a:latin typeface="Times New Roman" pitchFamily="18" charset="0"/>
                <a:cs typeface="Times New Roman" pitchFamily="18" charset="0"/>
              </a:rPr>
              <a:t>The closing play a very important role in motivating reader to act as desired provided it is appropriately (properly) written. </a:t>
            </a:r>
          </a:p>
          <a:p>
            <a:pPr algn="just">
              <a:lnSpc>
                <a:spcPct val="150000"/>
              </a:lnSpc>
              <a:buNone/>
            </a:pPr>
            <a:endParaRPr lang="en-US" sz="2800" dirty="0">
              <a:solidFill>
                <a:srgbClr val="C00000"/>
              </a:solidFill>
              <a:latin typeface="Times New Roman" pitchFamily="18" charset="0"/>
              <a:cs typeface="Times New Roman" pitchFamily="18" charset="0"/>
            </a:endParaRPr>
          </a:p>
          <a:p>
            <a:pPr algn="just">
              <a:lnSpc>
                <a:spcPct val="150000"/>
              </a:lnSpc>
              <a:buNone/>
            </a:pPr>
            <a:r>
              <a:rPr lang="en-US" sz="2800" dirty="0" smtClean="0">
                <a:solidFill>
                  <a:srgbClr val="C00000"/>
                </a:solidFill>
                <a:latin typeface="Times New Roman" pitchFamily="18" charset="0"/>
                <a:cs typeface="Times New Roman" pitchFamily="18" charset="0"/>
              </a:rPr>
              <a:t>	We remember best what we real last. In the closing we want to bring the desired action.</a:t>
            </a:r>
          </a:p>
          <a:p>
            <a:pPr algn="just">
              <a:lnSpc>
                <a:spcPct val="150000"/>
              </a:lnSpc>
              <a:buNone/>
            </a:pPr>
            <a:r>
              <a:rPr lang="en-US" sz="2800" dirty="0">
                <a:solidFill>
                  <a:srgbClr val="C00000"/>
                </a:solidFill>
                <a:latin typeface="Times New Roman" pitchFamily="18" charset="0"/>
                <a:cs typeface="Times New Roman" pitchFamily="18" charset="0"/>
              </a:rPr>
              <a:t>	</a:t>
            </a:r>
            <a:r>
              <a:rPr lang="en-US" sz="2800" dirty="0" smtClean="0">
                <a:solidFill>
                  <a:srgbClr val="C00000"/>
                </a:solidFill>
                <a:latin typeface="Times New Roman" pitchFamily="18" charset="0"/>
                <a:cs typeface="Times New Roman" pitchFamily="18" charset="0"/>
              </a:rPr>
              <a:t>“Last impression is the pasting impression”.</a:t>
            </a:r>
            <a:endParaRPr lang="en-US" dirty="0" smtClean="0">
              <a:solidFill>
                <a:srgbClr val="C00000"/>
              </a:solidFill>
              <a:latin typeface="Times New Roman" pitchFamily="18" charset="0"/>
              <a:cs typeface="Times New Roman" pitchFamily="18" charset="0"/>
            </a:endParaRPr>
          </a:p>
          <a:p>
            <a:pPr algn="just">
              <a:lnSpc>
                <a:spcPct val="150000"/>
              </a:lnSpc>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762000"/>
            <a:ext cx="8001000" cy="5364163"/>
          </a:xfrm>
        </p:spPr>
        <p:txBody>
          <a:bodyPr>
            <a:normAutofit fontScale="70000" lnSpcReduction="20000"/>
          </a:bodyPr>
          <a:lstStyle/>
          <a:p>
            <a:pPr>
              <a:buNone/>
            </a:pPr>
            <a:r>
              <a:rPr lang="en-US" sz="4600" b="1" dirty="0" smtClean="0">
                <a:solidFill>
                  <a:srgbClr val="C00000"/>
                </a:solidFill>
                <a:latin typeface="Times New Roman" pitchFamily="18" charset="0"/>
                <a:cs typeface="Times New Roman" pitchFamily="18" charset="0"/>
              </a:rPr>
              <a:t>	</a:t>
            </a:r>
            <a:r>
              <a:rPr lang="en-US" sz="4600" b="1" u="sng" dirty="0" smtClean="0">
                <a:solidFill>
                  <a:srgbClr val="C00000"/>
                </a:solidFill>
                <a:latin typeface="Times New Roman" pitchFamily="18" charset="0"/>
                <a:cs typeface="Times New Roman" pitchFamily="18" charset="0"/>
              </a:rPr>
              <a:t>Guidelines for Closing: </a:t>
            </a:r>
          </a:p>
          <a:p>
            <a:pPr>
              <a:buNone/>
            </a:pPr>
            <a:endParaRPr lang="en-US" u="sng" dirty="0" smtClean="0">
              <a:latin typeface="Times New Roman" pitchFamily="18" charset="0"/>
              <a:cs typeface="Times New Roman" pitchFamily="18" charset="0"/>
            </a:endParaRPr>
          </a:p>
          <a:p>
            <a:pPr marL="514350" lvl="0" indent="-514350">
              <a:lnSpc>
                <a:spcPct val="160000"/>
              </a:lnSpc>
              <a:buFont typeface="+mj-lt"/>
              <a:buAutoNum type="arabicPeriod"/>
            </a:pPr>
            <a:r>
              <a:rPr lang="en-US" b="1" dirty="0" smtClean="0">
                <a:solidFill>
                  <a:srgbClr val="C00000"/>
                </a:solidFill>
                <a:latin typeface="Times New Roman" pitchFamily="18" charset="0"/>
                <a:cs typeface="Times New Roman" pitchFamily="18" charset="0"/>
              </a:rPr>
              <a:t>If you want your reader to act as you desire, ask for action explicitly (unmistakably) and clearly.</a:t>
            </a:r>
          </a:p>
          <a:p>
            <a:pPr marL="514350" lvl="0" indent="-514350">
              <a:lnSpc>
                <a:spcPct val="160000"/>
              </a:lnSpc>
              <a:buFont typeface="+mj-lt"/>
              <a:buAutoNum type="arabicPeriod"/>
            </a:pPr>
            <a:r>
              <a:rPr lang="en-US" dirty="0" smtClean="0">
                <a:solidFill>
                  <a:srgbClr val="002060"/>
                </a:solidFill>
                <a:latin typeface="Times New Roman" pitchFamily="18" charset="0"/>
                <a:cs typeface="Times New Roman" pitchFamily="18" charset="0"/>
              </a:rPr>
              <a:t>Make action easy by giving phone numbers or by sending stamped envelope.</a:t>
            </a:r>
          </a:p>
          <a:p>
            <a:pPr marL="514350" lvl="0" indent="-514350">
              <a:lnSpc>
                <a:spcPct val="160000"/>
              </a:lnSpc>
              <a:buFont typeface="+mj-lt"/>
              <a:buAutoNum type="arabicPeriod"/>
            </a:pPr>
            <a:r>
              <a:rPr lang="en-US" b="1" dirty="0" smtClean="0">
                <a:solidFill>
                  <a:srgbClr val="C00000"/>
                </a:solidFill>
                <a:latin typeface="Times New Roman" pitchFamily="18" charset="0"/>
                <a:cs typeface="Times New Roman" pitchFamily="18" charset="0"/>
              </a:rPr>
              <a:t>The closing note should be positive. Negative ending weakens your presentation.</a:t>
            </a:r>
          </a:p>
          <a:p>
            <a:pPr marL="514350" lvl="0" indent="-514350">
              <a:lnSpc>
                <a:spcPct val="160000"/>
              </a:lnSpc>
              <a:buFont typeface="+mj-lt"/>
              <a:buAutoNum type="arabicPeriod"/>
            </a:pPr>
            <a:r>
              <a:rPr lang="en-US" dirty="0" smtClean="0">
                <a:solidFill>
                  <a:srgbClr val="002060"/>
                </a:solidFill>
                <a:latin typeface="Times New Roman" pitchFamily="18" charset="0"/>
                <a:cs typeface="Times New Roman" pitchFamily="18" charset="0"/>
              </a:rPr>
              <a:t>Show friendly attitude (emotion) to enhance (build up) the good will of the firm, and to improve the opportunity of getting desired response.</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609600"/>
            <a:ext cx="8305800" cy="5943600"/>
          </a:xfrm>
        </p:spPr>
        <p:txBody>
          <a:bodyPr>
            <a:normAutofit fontScale="55000" lnSpcReduction="20000"/>
          </a:bodyPr>
          <a:lstStyle/>
          <a:p>
            <a:pPr>
              <a:buNone/>
            </a:pPr>
            <a:r>
              <a:rPr lang="en-US" b="1" dirty="0" smtClean="0">
                <a:latin typeface="Times New Roman" pitchFamily="18" charset="0"/>
                <a:cs typeface="Times New Roman" pitchFamily="18" charset="0"/>
              </a:rPr>
              <a:t>	</a:t>
            </a:r>
          </a:p>
          <a:p>
            <a:pPr>
              <a:buNone/>
            </a:pPr>
            <a:r>
              <a:rPr lang="en-US" sz="5100" b="1" u="sng" dirty="0" smtClean="0">
                <a:solidFill>
                  <a:srgbClr val="C00000"/>
                </a:solidFill>
                <a:latin typeface="Times New Roman" pitchFamily="18" charset="0"/>
                <a:cs typeface="Times New Roman" pitchFamily="18" charset="0"/>
              </a:rPr>
              <a:t>Guidelines for Closing: </a:t>
            </a:r>
          </a:p>
          <a:p>
            <a:pPr>
              <a:buNone/>
            </a:pPr>
            <a:endParaRPr lang="en-US" dirty="0" smtClean="0">
              <a:latin typeface="Times New Roman" pitchFamily="18" charset="0"/>
              <a:cs typeface="Times New Roman" pitchFamily="18" charset="0"/>
            </a:endParaRPr>
          </a:p>
          <a:p>
            <a:pPr lvl="0">
              <a:lnSpc>
                <a:spcPct val="170000"/>
              </a:lnSpc>
              <a:buNone/>
            </a:pPr>
            <a:r>
              <a:rPr lang="en-US" sz="3600" b="1" dirty="0" smtClean="0">
                <a:solidFill>
                  <a:srgbClr val="C00000"/>
                </a:solidFill>
                <a:latin typeface="Times New Roman" pitchFamily="18" charset="0"/>
                <a:cs typeface="Times New Roman" pitchFamily="18" charset="0"/>
              </a:rPr>
              <a:t>5.   Don’t thank in advance because this act in un-necessary and illogical and does not help the least to bring desired results.</a:t>
            </a:r>
          </a:p>
          <a:p>
            <a:pPr lvl="0">
              <a:lnSpc>
                <a:spcPct val="170000"/>
              </a:lnSpc>
              <a:buNone/>
            </a:pPr>
            <a:r>
              <a:rPr lang="en-US" sz="3600" dirty="0" smtClean="0">
                <a:solidFill>
                  <a:srgbClr val="002060"/>
                </a:solidFill>
                <a:latin typeface="Times New Roman" pitchFamily="18" charset="0"/>
                <a:cs typeface="Times New Roman" pitchFamily="18" charset="0"/>
              </a:rPr>
              <a:t>6.   If necessary include a final “blow” line to strengthen (maintain) your message. You may enclose a booklet, pamphlet to give more details.</a:t>
            </a:r>
          </a:p>
          <a:p>
            <a:pPr lvl="0">
              <a:lnSpc>
                <a:spcPct val="170000"/>
              </a:lnSpc>
              <a:buNone/>
            </a:pPr>
            <a:r>
              <a:rPr lang="en-US" sz="3600" b="1" dirty="0" smtClean="0">
                <a:solidFill>
                  <a:srgbClr val="C00000"/>
                </a:solidFill>
                <a:latin typeface="Times New Roman" pitchFamily="18" charset="0"/>
                <a:cs typeface="Times New Roman" pitchFamily="18" charset="0"/>
              </a:rPr>
              <a:t>7.   On certain occasions you may wish to connote (show) a personal touch.</a:t>
            </a:r>
          </a:p>
          <a:p>
            <a:pPr lvl="0">
              <a:lnSpc>
                <a:spcPct val="170000"/>
              </a:lnSpc>
              <a:buNone/>
            </a:pPr>
            <a:r>
              <a:rPr lang="en-US" sz="3600" dirty="0" smtClean="0">
                <a:solidFill>
                  <a:srgbClr val="002060"/>
                </a:solidFill>
                <a:latin typeface="Times New Roman" pitchFamily="18" charset="0"/>
                <a:cs typeface="Times New Roman" pitchFamily="18" charset="0"/>
              </a:rPr>
              <a:t>8.   Don’t write worn out and out dated terms, such as enclosed herewith, as soon as possible, I remain, obediently, thanking you, thanking you in anticipation (expectation), and the likes. </a:t>
            </a:r>
          </a:p>
          <a:p>
            <a:pPr lvl="0">
              <a:lnSpc>
                <a:spcPct val="170000"/>
              </a:lnSpc>
              <a:buNone/>
            </a:pPr>
            <a:r>
              <a:rPr lang="en-US" sz="3600" dirty="0" smtClean="0">
                <a:solidFill>
                  <a:srgbClr val="002060"/>
                </a:solidFill>
                <a:latin typeface="Times New Roman" pitchFamily="18" charset="0"/>
                <a:cs typeface="Times New Roman" pitchFamily="18" charset="0"/>
              </a:rPr>
              <a:t>	These expressions create monotony (repetitiveness) and do not leave pleasant (satisfying) impression on the reader. </a:t>
            </a:r>
          </a:p>
          <a:p>
            <a:endParaRPr lang="en-US" sz="3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noAutofit/>
          </a:bodyPr>
          <a:lstStyle/>
          <a:p>
            <a:pPr algn="ctr"/>
            <a:r>
              <a:rPr lang="en-US" sz="4000" b="1" dirty="0" smtClean="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latin typeface="Times New Roman" pitchFamily="18" charset="0"/>
                <a:cs typeface="Times New Roman" pitchFamily="18" charset="0"/>
              </a:rPr>
              <a:t>The Opening and Closing</a:t>
            </a:r>
            <a:endParaRPr lang="en-US" sz="4000" b="1" dirty="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endParaRPr lang="en-US" b="1" dirty="0" smtClean="0">
              <a:latin typeface="Times New Roman" pitchFamily="18" charset="0"/>
              <a:cs typeface="Times New Roman" pitchFamily="18" charset="0"/>
            </a:endParaRPr>
          </a:p>
          <a:p>
            <a:pPr algn="just">
              <a:lnSpc>
                <a:spcPct val="150000"/>
              </a:lnSpc>
              <a:buNone/>
            </a:pPr>
            <a:r>
              <a:rPr lang="en-US" dirty="0" smtClean="0">
                <a:latin typeface="Times New Roman" pitchFamily="18" charset="0"/>
                <a:cs typeface="Times New Roman" pitchFamily="18" charset="0"/>
              </a:rPr>
              <a:t>	</a:t>
            </a:r>
            <a:r>
              <a:rPr lang="en-US" sz="2800" dirty="0" smtClean="0">
                <a:solidFill>
                  <a:srgbClr val="C00000"/>
                </a:solidFill>
                <a:latin typeface="Times New Roman" pitchFamily="18" charset="0"/>
                <a:cs typeface="Times New Roman" pitchFamily="18" charset="0"/>
              </a:rPr>
              <a:t>The opening and closing paragraph are the most important part of the body of the letter or any other message. They are discussed in detail below:</a:t>
            </a:r>
            <a:endParaRPr lang="en-US" dirty="0" smtClean="0">
              <a:solidFill>
                <a:srgbClr val="C00000"/>
              </a:solidFill>
              <a:latin typeface="Times New Roman" pitchFamily="18" charset="0"/>
              <a:cs typeface="Times New Roman" pitchFamily="18" charset="0"/>
            </a:endParaRPr>
          </a:p>
          <a:p>
            <a:pPr>
              <a:buNone/>
            </a:pPr>
            <a:endParaRPr lang="en-US" sz="3200"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image.slidesharecdn.com/writingskills-140326022920-phpapp01/95/skills-of-writing-in-corporate-world-9-638.jpg?cb=1395801125"/>
          <p:cNvPicPr>
            <a:picLocks noChangeAspect="1" noChangeArrowheads="1"/>
          </p:cNvPicPr>
          <p:nvPr/>
        </p:nvPicPr>
        <p:blipFill>
          <a:blip r:embed="rId3"/>
          <a:srcRect/>
          <a:stretch>
            <a:fillRect/>
          </a:stretch>
        </p:blipFill>
        <p:spPr bwMode="auto">
          <a:xfrm>
            <a:off x="0" y="1"/>
            <a:ext cx="9144000" cy="69342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0"/>
            <a:ext cx="8229600" cy="1143000"/>
          </a:xfrm>
          <a:solidFill>
            <a:schemeClr val="accent6">
              <a:lumMod val="60000"/>
              <a:lumOff val="40000"/>
            </a:schemeClr>
          </a:solidFill>
        </p:spPr>
        <p:style>
          <a:lnRef idx="2">
            <a:schemeClr val="accent2"/>
          </a:lnRef>
          <a:fillRef idx="1">
            <a:schemeClr val="lt1"/>
          </a:fillRef>
          <a:effectRef idx="0">
            <a:schemeClr val="accent2"/>
          </a:effectRef>
          <a:fontRef idx="minor">
            <a:schemeClr val="dk1"/>
          </a:fontRef>
        </p:style>
        <p:txBody>
          <a:bodyPr>
            <a:noAutofit/>
          </a:bodyPr>
          <a:lstStyle/>
          <a:p>
            <a:pPr algn="ctr"/>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THE OPENING </a:t>
            </a:r>
            <a:endPar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533400"/>
            <a:ext cx="8001000" cy="5791200"/>
          </a:xfrm>
        </p:spPr>
        <p:txBody>
          <a:bodyPr>
            <a:normAutofit/>
          </a:bodyPr>
          <a:lstStyle/>
          <a:p>
            <a:pPr algn="just">
              <a:lnSpc>
                <a:spcPct val="150000"/>
              </a:lnSpc>
              <a:buNone/>
            </a:pPr>
            <a:r>
              <a:rPr lang="en-US" dirty="0" smtClean="0">
                <a:latin typeface="Times New Roman" pitchFamily="18" charset="0"/>
                <a:cs typeface="Times New Roman" pitchFamily="18" charset="0"/>
              </a:rPr>
              <a:t>	</a:t>
            </a:r>
            <a:r>
              <a:rPr lang="en-US" sz="2800" dirty="0" smtClean="0">
                <a:solidFill>
                  <a:srgbClr val="C00000"/>
                </a:solidFill>
                <a:latin typeface="Times New Roman" pitchFamily="18" charset="0"/>
                <a:cs typeface="Times New Roman" pitchFamily="18" charset="0"/>
              </a:rPr>
              <a:t>Opening of a letter is very important because first impression is the last impression. The opening may determine whether the reader continues reading puts the message aside for lather study, or discards it. The first paragraph should preferably: </a:t>
            </a:r>
          </a:p>
          <a:p>
            <a:pPr>
              <a:buNone/>
            </a:pPr>
            <a:endParaRPr lang="en-US" dirty="0" smtClean="0">
              <a:latin typeface="Times New Roman" pitchFamily="18" charset="0"/>
              <a:cs typeface="Times New Roman" pitchFamily="18" charset="0"/>
            </a:endParaRPr>
          </a:p>
          <a:p>
            <a:pPr lvl="0" algn="just"/>
            <a:r>
              <a:rPr lang="en-US" sz="2600" dirty="0" smtClean="0">
                <a:solidFill>
                  <a:srgbClr val="0070C0"/>
                </a:solidFill>
                <a:latin typeface="Times New Roman" pitchFamily="18" charset="0"/>
                <a:cs typeface="Times New Roman" pitchFamily="18" charset="0"/>
              </a:rPr>
              <a:t>Be reader centered</a:t>
            </a:r>
          </a:p>
          <a:p>
            <a:pPr lvl="0" algn="just"/>
            <a:r>
              <a:rPr lang="en-US" sz="2600" dirty="0" smtClean="0">
                <a:solidFill>
                  <a:srgbClr val="0070C0"/>
                </a:solidFill>
                <a:latin typeface="Times New Roman" pitchFamily="18" charset="0"/>
                <a:cs typeface="Times New Roman" pitchFamily="18" charset="0"/>
              </a:rPr>
              <a:t>Make a favorable (positive) impression , and </a:t>
            </a:r>
          </a:p>
          <a:p>
            <a:pPr lvl="0" algn="just"/>
            <a:r>
              <a:rPr lang="en-US" sz="2600" dirty="0" smtClean="0">
                <a:solidFill>
                  <a:srgbClr val="0070C0"/>
                </a:solidFill>
                <a:latin typeface="Times New Roman" pitchFamily="18" charset="0"/>
                <a:cs typeface="Times New Roman" pitchFamily="18" charset="0"/>
              </a:rPr>
              <a:t>Orient the reader to the subject and purpose of the message.</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2133600"/>
            <a:ext cx="8382000" cy="1828800"/>
          </a:xfrm>
          <a:solidFill>
            <a:schemeClr val="bg1">
              <a:lumMod val="85000"/>
            </a:schemeClr>
          </a:solidFill>
        </p:spPr>
        <p:style>
          <a:lnRef idx="2">
            <a:schemeClr val="accent2"/>
          </a:lnRef>
          <a:fillRef idx="1">
            <a:schemeClr val="lt1"/>
          </a:fillRef>
          <a:effectRef idx="0">
            <a:schemeClr val="accent2"/>
          </a:effectRef>
          <a:fontRef idx="minor">
            <a:schemeClr val="dk1"/>
          </a:fontRef>
        </p:style>
        <p:txBody>
          <a:bodyPr>
            <a:normAutofit/>
          </a:bodyPr>
          <a:lstStyle/>
          <a:p>
            <a:pPr algn="ctr">
              <a:buNone/>
            </a:pPr>
            <a:r>
              <a:rPr lang="en-US" sz="4800" b="1" dirty="0" smtClean="0">
                <a:solidFill>
                  <a:srgbClr val="C00000"/>
                </a:solidFill>
                <a:latin typeface="Times New Roman" pitchFamily="18" charset="0"/>
                <a:cs typeface="Times New Roman" pitchFamily="18" charset="0"/>
              </a:rPr>
              <a:t>	Some Suggestions for Good Opening:</a:t>
            </a:r>
          </a:p>
          <a:p>
            <a:pPr>
              <a:buNone/>
            </a:pPr>
            <a:endParaRPr lang="en-US" dirty="0" smtClean="0">
              <a:latin typeface="Times New Roman" pitchFamily="18" charset="0"/>
              <a:cs typeface="Times New Roman" pitchFamily="18" charset="0"/>
            </a:endParaRPr>
          </a:p>
          <a:p>
            <a:pPr lvl="0"/>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304800"/>
            <a:ext cx="8382000" cy="6324600"/>
          </a:xfrm>
        </p:spPr>
        <p:txBody>
          <a:bodyPr>
            <a:normAutofit fontScale="70000" lnSpcReduction="20000"/>
          </a:bodyPr>
          <a:lstStyle/>
          <a:p>
            <a:pPr>
              <a:buNone/>
            </a:pPr>
            <a:r>
              <a:rPr lang="en-US" sz="4600" b="1" dirty="0" smtClean="0">
                <a:solidFill>
                  <a:srgbClr val="C00000"/>
                </a:solidFill>
                <a:latin typeface="Times New Roman" pitchFamily="18" charset="0"/>
                <a:cs typeface="Times New Roman" pitchFamily="18" charset="0"/>
              </a:rPr>
              <a:t>	</a:t>
            </a:r>
          </a:p>
          <a:p>
            <a:pPr>
              <a:buNone/>
            </a:pPr>
            <a:endParaRPr lang="en-US" dirty="0" smtClean="0">
              <a:latin typeface="Times New Roman" pitchFamily="18" charset="0"/>
              <a:cs typeface="Times New Roman" pitchFamily="18" charset="0"/>
            </a:endParaRPr>
          </a:p>
          <a:p>
            <a:pPr marL="514350" lvl="0" indent="-514350">
              <a:lnSpc>
                <a:spcPct val="170000"/>
              </a:lnSpc>
              <a:buFont typeface="+mj-lt"/>
              <a:buAutoNum type="arabicPeriod"/>
            </a:pPr>
            <a:r>
              <a:rPr lang="en-US" b="1" dirty="0" smtClean="0">
                <a:solidFill>
                  <a:srgbClr val="C00000"/>
                </a:solidFill>
                <a:latin typeface="Times New Roman" pitchFamily="18" charset="0"/>
                <a:cs typeface="Times New Roman" pitchFamily="18" charset="0"/>
              </a:rPr>
              <a:t>Get the reader into the picture. Emphasize (highlight) on you </a:t>
            </a:r>
          </a:p>
          <a:p>
            <a:pPr marL="514350" lvl="0" indent="-514350">
              <a:lnSpc>
                <a:spcPct val="170000"/>
              </a:lnSpc>
              <a:buFont typeface="+mj-lt"/>
              <a:buAutoNum type="arabicPeriod"/>
            </a:pPr>
            <a:r>
              <a:rPr lang="en-US" dirty="0" smtClean="0">
                <a:solidFill>
                  <a:srgbClr val="0070C0"/>
                </a:solidFill>
                <a:latin typeface="Times New Roman" pitchFamily="18" charset="0"/>
                <a:cs typeface="Times New Roman" pitchFamily="18" charset="0"/>
              </a:rPr>
              <a:t>Begin (start) directly with the subject </a:t>
            </a:r>
          </a:p>
          <a:p>
            <a:pPr marL="514350" lvl="0" indent="-514350">
              <a:lnSpc>
                <a:spcPct val="170000"/>
              </a:lnSpc>
              <a:buFont typeface="+mj-lt"/>
              <a:buAutoNum type="arabicPeriod"/>
            </a:pPr>
            <a:r>
              <a:rPr lang="en-US" b="1" dirty="0" smtClean="0">
                <a:solidFill>
                  <a:srgbClr val="C00000"/>
                </a:solidFill>
                <a:latin typeface="Times New Roman" pitchFamily="18" charset="0"/>
                <a:cs typeface="Times New Roman" pitchFamily="18" charset="0"/>
              </a:rPr>
              <a:t>Use a buffer (barrier) when you must refuse the reader. Don’t spread gloom (darkness) with your first words; at least get in step.</a:t>
            </a:r>
          </a:p>
          <a:p>
            <a:pPr marL="514350" lvl="0" indent="-514350">
              <a:lnSpc>
                <a:spcPct val="170000"/>
              </a:lnSpc>
              <a:buFont typeface="+mj-lt"/>
              <a:buAutoNum type="arabicPeriod"/>
            </a:pPr>
            <a:r>
              <a:rPr lang="en-US" dirty="0" smtClean="0">
                <a:solidFill>
                  <a:srgbClr val="0070C0"/>
                </a:solidFill>
                <a:latin typeface="Times New Roman" pitchFamily="18" charset="0"/>
                <a:cs typeface="Times New Roman" pitchFamily="18" charset="0"/>
              </a:rPr>
              <a:t>In a persuasive (convincing) request (like sales letter), get the reader’s attention by following the principles of AIDA, It stands for Attention (notice), Interest, Desire (wish), and Action.</a:t>
            </a:r>
          </a:p>
          <a:p>
            <a:pPr marL="514350" lvl="0" indent="-514350">
              <a:lnSpc>
                <a:spcPct val="170000"/>
              </a:lnSpc>
              <a:buFont typeface="+mj-lt"/>
              <a:buAutoNum type="arabicPeriod"/>
            </a:pPr>
            <a:r>
              <a:rPr lang="en-US" b="1" dirty="0" smtClean="0">
                <a:solidFill>
                  <a:srgbClr val="C00000"/>
                </a:solidFill>
                <a:latin typeface="Times New Roman" pitchFamily="18" charset="0"/>
                <a:cs typeface="Times New Roman" pitchFamily="18" charset="0"/>
              </a:rPr>
              <a:t>Be positive. Talk about the pleasant (attractive) / satisfying not the un-pleasant (un-attractive).</a:t>
            </a:r>
          </a:p>
          <a:p>
            <a:pPr lvl="0"/>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381000"/>
            <a:ext cx="8458200" cy="6172200"/>
          </a:xfrm>
        </p:spPr>
        <p:txBody>
          <a:bodyPr>
            <a:normAutofit fontScale="25000" lnSpcReduction="20000"/>
          </a:bodyPr>
          <a:lstStyle/>
          <a:p>
            <a:pPr>
              <a:buNone/>
            </a:pPr>
            <a:endParaRPr lang="en-US" b="1" dirty="0" smtClean="0">
              <a:latin typeface="Times New Roman" pitchFamily="18" charset="0"/>
              <a:cs typeface="Times New Roman" pitchFamily="18" charset="0"/>
            </a:endParaRPr>
          </a:p>
          <a:p>
            <a:pPr lvl="0">
              <a:lnSpc>
                <a:spcPct val="170000"/>
              </a:lnSpc>
              <a:buNone/>
            </a:pPr>
            <a:r>
              <a:rPr lang="en-US" sz="8400" b="1" dirty="0" smtClean="0">
                <a:solidFill>
                  <a:srgbClr val="C00000"/>
                </a:solidFill>
                <a:latin typeface="Times New Roman" pitchFamily="18" charset="0"/>
                <a:cs typeface="Times New Roman" pitchFamily="18" charset="0"/>
              </a:rPr>
              <a:t>6.  Keep the first sentences and the first paragraph relatively short. (17 to 25 words, 5-6 lines).</a:t>
            </a:r>
          </a:p>
          <a:p>
            <a:pPr lvl="0">
              <a:lnSpc>
                <a:spcPct val="170000"/>
              </a:lnSpc>
              <a:buNone/>
            </a:pPr>
            <a:r>
              <a:rPr lang="en-US" sz="8400" dirty="0" smtClean="0">
                <a:solidFill>
                  <a:srgbClr val="0070C0"/>
                </a:solidFill>
                <a:latin typeface="Times New Roman" pitchFamily="18" charset="0"/>
                <a:cs typeface="Times New Roman" pitchFamily="18" charset="0"/>
              </a:rPr>
              <a:t>7.  Use a theme (matter) opening (if desirable / attractive) apply 5 W’s Who, What, When, Where, and Why.</a:t>
            </a:r>
          </a:p>
          <a:p>
            <a:pPr lvl="0">
              <a:lnSpc>
                <a:spcPct val="170000"/>
              </a:lnSpc>
              <a:buNone/>
            </a:pPr>
            <a:r>
              <a:rPr lang="en-US" sz="8400" b="1" dirty="0" smtClean="0">
                <a:solidFill>
                  <a:srgbClr val="C00000"/>
                </a:solidFill>
                <a:latin typeface="Times New Roman" pitchFamily="18" charset="0"/>
                <a:cs typeface="Times New Roman" pitchFamily="18" charset="0"/>
              </a:rPr>
              <a:t>8.  Avoid the beginning with the repetition of things they wrote you.</a:t>
            </a:r>
          </a:p>
          <a:p>
            <a:pPr lvl="0">
              <a:lnSpc>
                <a:spcPct val="170000"/>
              </a:lnSpc>
              <a:buNone/>
            </a:pPr>
            <a:r>
              <a:rPr lang="en-US" sz="8400" dirty="0" smtClean="0">
                <a:solidFill>
                  <a:srgbClr val="0070C0"/>
                </a:solidFill>
                <a:latin typeface="Times New Roman" pitchFamily="18" charset="0"/>
                <a:cs typeface="Times New Roman" pitchFamily="18" charset="0"/>
              </a:rPr>
              <a:t>9.   Avoid worn out beginnings. Use conversational (spoken) words.</a:t>
            </a:r>
          </a:p>
          <a:p>
            <a:pPr lvl="0">
              <a:lnSpc>
                <a:spcPct val="170000"/>
              </a:lnSpc>
              <a:buNone/>
            </a:pPr>
            <a:r>
              <a:rPr lang="en-US" sz="8400" b="1" dirty="0" smtClean="0">
                <a:solidFill>
                  <a:srgbClr val="C00000"/>
                </a:solidFill>
                <a:latin typeface="Times New Roman" pitchFamily="18" charset="0"/>
                <a:cs typeface="Times New Roman" pitchFamily="18" charset="0"/>
              </a:rPr>
              <a:t>10. Avoid an offending (wrong) opening.</a:t>
            </a:r>
          </a:p>
          <a:p>
            <a:pPr lvl="0">
              <a:lnSpc>
                <a:spcPct val="170000"/>
              </a:lnSpc>
              <a:buNone/>
            </a:pPr>
            <a:r>
              <a:rPr lang="en-US" sz="8400" dirty="0" smtClean="0">
                <a:solidFill>
                  <a:srgbClr val="0070C0"/>
                </a:solidFill>
                <a:latin typeface="Times New Roman" pitchFamily="18" charset="0"/>
                <a:cs typeface="Times New Roman" pitchFamily="18" charset="0"/>
              </a:rPr>
              <a:t>11. Mention the date of the letter you are answering.</a:t>
            </a:r>
          </a:p>
          <a:p>
            <a:pPr lvl="0">
              <a:lnSpc>
                <a:spcPct val="170000"/>
              </a:lnSpc>
              <a:buNone/>
            </a:pPr>
            <a:r>
              <a:rPr lang="en-US" sz="8400" b="1" dirty="0" smtClean="0">
                <a:solidFill>
                  <a:srgbClr val="C00000"/>
                </a:solidFill>
                <a:latin typeface="Times New Roman" pitchFamily="18" charset="0"/>
                <a:cs typeface="Times New Roman" pitchFamily="18" charset="0"/>
              </a:rPr>
              <a:t>12. Make sure the opening sentence is complete and proper.</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229600" cy="1143000"/>
          </a:xfr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noAutofit/>
          </a:bodyPr>
          <a:lstStyle/>
          <a:p>
            <a:pPr algn="ctr"/>
            <a:r>
              <a:rPr lang="en-US" sz="4800" b="1" dirty="0" smtClean="0">
                <a:ln w="18000">
                  <a:solidFill>
                    <a:schemeClr val="accent2">
                      <a:satMod val="140000"/>
                    </a:schemeClr>
                  </a:solidFill>
                  <a:prstDash val="solid"/>
                  <a:miter lim="800000"/>
                </a:ln>
                <a:solidFill>
                  <a:srgbClr val="0070C0"/>
                </a:solidFill>
                <a:effectLst>
                  <a:outerShdw blurRad="25500" dist="23000" dir="7020000" algn="tl">
                    <a:srgbClr val="000000">
                      <a:alpha val="50000"/>
                    </a:srgbClr>
                  </a:outerShdw>
                </a:effectLst>
              </a:rPr>
              <a:t/>
            </a:r>
            <a:br>
              <a:rPr lang="en-US" sz="4800" b="1" dirty="0" smtClean="0">
                <a:ln w="18000">
                  <a:solidFill>
                    <a:schemeClr val="accent2">
                      <a:satMod val="140000"/>
                    </a:schemeClr>
                  </a:solidFill>
                  <a:prstDash val="solid"/>
                  <a:miter lim="800000"/>
                </a:ln>
                <a:solidFill>
                  <a:srgbClr val="0070C0"/>
                </a:solidFill>
                <a:effectLst>
                  <a:outerShdw blurRad="25500" dist="23000" dir="7020000" algn="tl">
                    <a:srgbClr val="000000">
                      <a:alpha val="50000"/>
                    </a:srgbClr>
                  </a:outerShdw>
                </a:effectLst>
              </a:rPr>
            </a:br>
            <a:r>
              <a:rPr lang="en-US" sz="4800" b="1" dirty="0" smtClean="0">
                <a:ln w="18000">
                  <a:solidFill>
                    <a:schemeClr val="accent2">
                      <a:satMod val="140000"/>
                    </a:schemeClr>
                  </a:solidFill>
                  <a:prstDash val="solid"/>
                  <a:miter lim="800000"/>
                </a:ln>
                <a:solidFill>
                  <a:srgbClr val="0070C0"/>
                </a:solidFill>
                <a:effectLst>
                  <a:outerShdw blurRad="25500" dist="23000" dir="7020000" algn="tl">
                    <a:srgbClr val="000000">
                      <a:alpha val="50000"/>
                    </a:srgbClr>
                  </a:outerShdw>
                </a:effectLst>
              </a:rPr>
              <a:t>THE CLOSING </a:t>
            </a:r>
            <a:r>
              <a:rPr lang="en-US" sz="4000" b="1" dirty="0" smtClean="0">
                <a:ln w="18000">
                  <a:solidFill>
                    <a:schemeClr val="accent2">
                      <a:satMod val="140000"/>
                    </a:schemeClr>
                  </a:solidFill>
                  <a:prstDash val="solid"/>
                  <a:miter lim="800000"/>
                </a:ln>
                <a:solidFill>
                  <a:srgbClr val="0070C0"/>
                </a:solidFill>
                <a:effectLst>
                  <a:outerShdw blurRad="25500" dist="23000" dir="7020000" algn="tl">
                    <a:srgbClr val="000000">
                      <a:alpha val="50000"/>
                    </a:srgbClr>
                  </a:outerShdw>
                </a:effectLst>
              </a:rPr>
              <a:t/>
            </a:r>
            <a:br>
              <a:rPr lang="en-US" sz="4000" b="1" dirty="0" smtClean="0">
                <a:ln w="18000">
                  <a:solidFill>
                    <a:schemeClr val="accent2">
                      <a:satMod val="140000"/>
                    </a:schemeClr>
                  </a:solidFill>
                  <a:prstDash val="solid"/>
                  <a:miter lim="800000"/>
                </a:ln>
                <a:solidFill>
                  <a:srgbClr val="0070C0"/>
                </a:solidFill>
                <a:effectLst>
                  <a:outerShdw blurRad="25500" dist="23000" dir="7020000" algn="tl">
                    <a:srgbClr val="000000">
                      <a:alpha val="50000"/>
                    </a:srgbClr>
                  </a:outerShdw>
                </a:effectLst>
              </a:rPr>
            </a:br>
            <a:endParaRPr lang="en-US" sz="4000" b="1" dirty="0">
              <a:ln w="18000">
                <a:solidFill>
                  <a:schemeClr val="accent2">
                    <a:satMod val="140000"/>
                  </a:schemeClr>
                </a:solidFill>
                <a:prstDash val="solid"/>
                <a:miter lim="800000"/>
              </a:ln>
              <a:solidFill>
                <a:srgbClr val="0070C0"/>
              </a:solidFill>
              <a:effectLst>
                <a:outerShdw blurRad="25500" dist="23000" dir="7020000" algn="tl">
                  <a:srgbClr val="000000">
                    <a:alpha val="50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306</TotalTime>
  <Words>139</Words>
  <Application>Microsoft Office PowerPoint</Application>
  <PresentationFormat>On-screen Show (4:3)</PresentationFormat>
  <Paragraphs>60</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BUSINESS COMMUNICATION-I </vt:lpstr>
      <vt:lpstr>The Opening and Closing</vt:lpstr>
      <vt:lpstr>Slide 3</vt:lpstr>
      <vt:lpstr>THE OPENING </vt:lpstr>
      <vt:lpstr>Slide 5</vt:lpstr>
      <vt:lpstr>Slide 6</vt:lpstr>
      <vt:lpstr>Slide 7</vt:lpstr>
      <vt:lpstr>Slide 8</vt:lpstr>
      <vt:lpstr> THE CLOSING  </vt:lpstr>
      <vt:lpstr>Slide 10</vt:lpstr>
      <vt:lpstr>Slide 11</vt:lpstr>
      <vt:lpstr>Slide 12</vt:lpstr>
    </vt:vector>
  </TitlesOfParts>
  <Company>Computer ONE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Akram</dc:creator>
  <cp:lastModifiedBy>Asif-acc</cp:lastModifiedBy>
  <cp:revision>124</cp:revision>
  <dcterms:created xsi:type="dcterms:W3CDTF">2003-01-02T14:42:38Z</dcterms:created>
  <dcterms:modified xsi:type="dcterms:W3CDTF">2016-10-03T06:22:18Z</dcterms:modified>
</cp:coreProperties>
</file>